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122"/>
  </p:notesMasterIdLst>
  <p:sldIdLst>
    <p:sldId id="269" r:id="rId4"/>
    <p:sldId id="284" r:id="rId5"/>
    <p:sldId id="288" r:id="rId6"/>
    <p:sldId id="294" r:id="rId7"/>
    <p:sldId id="295" r:id="rId8"/>
    <p:sldId id="297" r:id="rId9"/>
    <p:sldId id="270" r:id="rId10"/>
    <p:sldId id="368" r:id="rId11"/>
    <p:sldId id="369" r:id="rId12"/>
    <p:sldId id="360" r:id="rId13"/>
    <p:sldId id="299" r:id="rId14"/>
    <p:sldId id="367" r:id="rId15"/>
    <p:sldId id="304" r:id="rId16"/>
    <p:sldId id="303" r:id="rId17"/>
    <p:sldId id="305" r:id="rId18"/>
    <p:sldId id="306" r:id="rId19"/>
    <p:sldId id="307" r:id="rId20"/>
    <p:sldId id="310" r:id="rId21"/>
    <p:sldId id="411" r:id="rId22"/>
    <p:sldId id="362" r:id="rId23"/>
    <p:sldId id="313" r:id="rId24"/>
    <p:sldId id="311" r:id="rId25"/>
    <p:sldId id="316" r:id="rId26"/>
    <p:sldId id="319" r:id="rId27"/>
    <p:sldId id="320" r:id="rId28"/>
    <p:sldId id="402" r:id="rId29"/>
    <p:sldId id="322" r:id="rId30"/>
    <p:sldId id="379" r:id="rId31"/>
    <p:sldId id="403" r:id="rId32"/>
    <p:sldId id="377" r:id="rId33"/>
    <p:sldId id="330" r:id="rId34"/>
    <p:sldId id="332" r:id="rId35"/>
    <p:sldId id="333" r:id="rId36"/>
    <p:sldId id="363" r:id="rId37"/>
    <p:sldId id="378" r:id="rId38"/>
    <p:sldId id="335" r:id="rId39"/>
    <p:sldId id="386" r:id="rId40"/>
    <p:sldId id="364" r:id="rId41"/>
    <p:sldId id="387" r:id="rId42"/>
    <p:sldId id="341" r:id="rId43"/>
    <p:sldId id="393" r:id="rId44"/>
    <p:sldId id="365" r:id="rId45"/>
    <p:sldId id="346" r:id="rId46"/>
    <p:sldId id="358" r:id="rId47"/>
    <p:sldId id="350" r:id="rId48"/>
    <p:sldId id="395" r:id="rId49"/>
    <p:sldId id="397" r:id="rId50"/>
    <p:sldId id="400" r:id="rId51"/>
    <p:sldId id="399" r:id="rId52"/>
    <p:sldId id="353" r:id="rId53"/>
    <p:sldId id="355" r:id="rId54"/>
    <p:sldId id="356" r:id="rId55"/>
    <p:sldId id="359" r:id="rId56"/>
    <p:sldId id="418" r:id="rId57"/>
    <p:sldId id="419" r:id="rId58"/>
    <p:sldId id="343" r:id="rId59"/>
    <p:sldId id="404" r:id="rId60"/>
    <p:sldId id="420" r:id="rId61"/>
    <p:sldId id="421" r:id="rId62"/>
    <p:sldId id="286" r:id="rId63"/>
    <p:sldId id="289" r:id="rId64"/>
    <p:sldId id="291" r:id="rId65"/>
    <p:sldId id="292" r:id="rId66"/>
    <p:sldId id="296" r:id="rId67"/>
    <p:sldId id="405" r:id="rId68"/>
    <p:sldId id="361" r:id="rId69"/>
    <p:sldId id="300" r:id="rId70"/>
    <p:sldId id="301" r:id="rId71"/>
    <p:sldId id="302" r:id="rId72"/>
    <p:sldId id="415" r:id="rId73"/>
    <p:sldId id="413" r:id="rId74"/>
    <p:sldId id="416" r:id="rId75"/>
    <p:sldId id="414" r:id="rId76"/>
    <p:sldId id="417" r:id="rId77"/>
    <p:sldId id="406" r:id="rId78"/>
    <p:sldId id="370" r:id="rId79"/>
    <p:sldId id="390" r:id="rId80"/>
    <p:sldId id="317" r:id="rId81"/>
    <p:sldId id="327" r:id="rId82"/>
    <p:sldId id="375" r:id="rId83"/>
    <p:sldId id="328" r:id="rId84"/>
    <p:sldId id="329" r:id="rId85"/>
    <p:sldId id="376" r:id="rId86"/>
    <p:sldId id="380" r:id="rId87"/>
    <p:sldId id="422" r:id="rId88"/>
    <p:sldId id="381" r:id="rId89"/>
    <p:sldId id="410" r:id="rId90"/>
    <p:sldId id="407" r:id="rId91"/>
    <p:sldId id="334" r:id="rId92"/>
    <p:sldId id="382" r:id="rId93"/>
    <p:sldId id="383" r:id="rId94"/>
    <p:sldId id="384" r:id="rId95"/>
    <p:sldId id="385" r:id="rId96"/>
    <p:sldId id="337" r:id="rId97"/>
    <p:sldId id="338" r:id="rId98"/>
    <p:sldId id="339" r:id="rId99"/>
    <p:sldId id="336" r:id="rId100"/>
    <p:sldId id="408" r:id="rId101"/>
    <p:sldId id="340" r:id="rId102"/>
    <p:sldId id="391" r:id="rId103"/>
    <p:sldId id="392" r:id="rId104"/>
    <p:sldId id="412" r:id="rId105"/>
    <p:sldId id="394" r:id="rId106"/>
    <p:sldId id="347" r:id="rId107"/>
    <p:sldId id="396" r:id="rId108"/>
    <p:sldId id="423" r:id="rId109"/>
    <p:sldId id="348" r:id="rId110"/>
    <p:sldId id="401" r:id="rId111"/>
    <p:sldId id="398" r:id="rId112"/>
    <p:sldId id="351" r:id="rId113"/>
    <p:sldId id="352" r:id="rId114"/>
    <p:sldId id="366" r:id="rId115"/>
    <p:sldId id="409" r:id="rId116"/>
    <p:sldId id="424" r:id="rId117"/>
    <p:sldId id="426" r:id="rId118"/>
    <p:sldId id="425" r:id="rId119"/>
    <p:sldId id="309" r:id="rId120"/>
    <p:sldId id="312" r:id="rId121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4AA"/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7" autoAdjust="0"/>
    <p:restoredTop sz="95946" autoAdjust="0"/>
  </p:normalViewPr>
  <p:slideViewPr>
    <p:cSldViewPr snapToGrid="0">
      <p:cViewPr varScale="1">
        <p:scale>
          <a:sx n="70" d="100"/>
          <a:sy n="70" d="100"/>
        </p:scale>
        <p:origin x="736" y="52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07.02.2025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6F7F0-19E6-E2F0-3365-6FAE45A62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8F229C-0E6C-D6B1-BA1C-BD31C66C8A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64A9C47-7888-095B-C38D-484DD55DE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F2E509-9154-B59B-F4A6-7CFF63190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84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CA264-C37F-A112-5054-58026B8AB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0A16A77-9B1E-71DF-2EE9-A0573FE3D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5C507B8-1551-94E2-7E95-78E063046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EA32CB-5C31-32C7-0104-93309A0F6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49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5F01E-2969-4DD6-5D14-3E87FE27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8608CF-A012-9E08-7BA5-67D729265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B72F432-8DDC-4B19-A9F2-D33ABAC2D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07ACBE-F983-D063-B558-537E33F2D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56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CE70A-75EB-A430-BBBD-BCDF922AC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6E5612D-12C2-F463-89AB-0111CAE18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8A0C2F8-0159-255B-599B-87108E597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F1AB84-2F67-3070-8623-034B2CBC8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998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F23D-7A6D-873E-3872-02285523B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8A269AD-88B9-FE87-B16C-12F33B44F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A54B7C-3B1E-16B0-9755-E27F73D7B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A39A77-8079-CD4F-BF44-736951662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75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E267-31C7-DAB3-57C7-F3587042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E75CCE1-E306-8A76-9C7E-DE78CF207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84405E-574A-FEFA-ECA6-0AA34863D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43B3DB-4CD7-7A26-9FC3-7BC0D6927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53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47BAA-ED3D-AEC8-CA8D-C30D0169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6C356DB-5C65-E27A-EFB4-D94737ADB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1B54A1-D44F-C712-B0F6-CEDB0E29D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D3310E-1EA8-2250-09AB-8BCE57E57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86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A267-8697-60C0-475D-C49FA668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20CA2A-B31C-1032-0055-17A8C1610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4BB8EA-5341-748A-F89F-D4E6F2E06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0FEC69-F590-C05B-2D66-4D55088CE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685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3F9D-0193-092C-BA31-292F4F58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2250FB-6068-1BD5-EC3F-D8A5C9964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F1CBE44-269D-291F-6576-3122F7F6F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C08D14-3E17-CE55-86CB-43669C16C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40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65308-028F-BE3E-BA42-0A5309568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106275-F37E-109E-61F4-7FD4C3824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04BB74-1167-79B5-5B0A-9458676D0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B2254B-769F-C149-9748-14D4E3EA3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762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C6FA7-4F98-BF84-9CA9-090902447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2F64C6-8963-DDAD-ABDB-86A284F15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54ADB0-94C9-0B3D-06CE-B414B327C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624848-8775-080E-D2F3-7A6115BA9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84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99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5831-80E2-DF70-18BA-C3A719F1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8F3C6-B46D-7EF6-7152-1FDE2793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7AC2645-7064-42AB-D7BD-AF4101063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6B510D-EF6D-F79F-F5A5-AB8727581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381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ED2FC-0FA2-385B-263D-F4A0A1C1E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C8A84DF-B23C-0105-3CB1-3BBFFFED2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B17E88-0B17-F232-7812-E004811A2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365168-CEBE-B869-B729-87EBB873E6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77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9C087-C6C3-7509-8964-38E085AB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8E9873-4205-BA84-E013-5E84F856D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8C2F2C-073C-9B8F-4ECB-CA8FC17B8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6E5772-E39F-E980-396E-EE3939583A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046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825E2-C741-8090-497B-CA2514912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1EF871-C682-0E23-59C9-5BE516381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F72DACC-1F6B-D3B9-4060-B699AC351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3D11B5-2E6A-0AA4-1A13-7F41796E1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90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6C648-535A-7096-F22D-19748ED8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172B40C-93ED-3B91-E2B1-8412F4BA9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A09558-4065-D20B-CD18-A04E186DA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F9785F-D39A-D184-3B64-B830CCFA7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263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9537-01A9-2554-98B1-17BE92914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EFBC59-9D4A-147E-EE39-B76DDD898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BFB5F3-4509-A597-1194-33C95D433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762205-0E65-0591-2AE5-E44046AED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005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D589-2418-445F-55C7-DC797432E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2929FC-6520-23AC-8B7F-BDE2EA41C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9490B2-3067-4560-5F06-D8A97AFE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F8F68E-7E1B-1F86-419C-29F6BA8E7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17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8055-E462-51FD-8CDB-1D6D6054A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88FE6D-F0EC-764D-0DC5-7A8449253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8E34E5-FEF4-C4C6-CB68-495F6F92D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01E8DA-8E89-AF4E-FE73-74156ACFB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724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028EB-2F3B-25C6-0EBA-BF4DEBAC3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C7C1A0-E627-FEF7-3BBF-B14D89560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074D82-9150-5C87-BA29-D9742D472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D5EAF4-6C09-9C32-0B5D-E2E3816FF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209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E919C-C0AB-2156-3C77-1525E7BE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7A6B272-C283-7A7D-B5BC-433B23570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8AA0B67-3D49-82CE-D564-B523F8487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5D5B17-3322-6BE8-FEE1-50FEDF3BE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9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9B90-FD8C-C966-A839-61790039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09C7B5-D272-7502-3E6A-4A3E8873C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09E8F9-B9FC-458A-FB33-FF20537D1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62114F-5BAB-5EC5-C12E-B86F4FC96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675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40DB4-0B5A-D110-F6C0-85A961D6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3500DE1-39E9-00F6-B304-B0A62D438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3783CF-C498-91D7-5B5A-DD8CD3BD5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8EA411-C8D8-BB25-CEF5-D791FB075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171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859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51147-86B6-21BF-D182-714FAD91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FEBD61-B2F2-80DF-21E7-4611B80C8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765AA15-A4DD-BD31-A720-B517926BC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24C30E-CBDC-83F6-C036-6393DFF4D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66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E1C20-DB71-6918-06B4-F83D06FD8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C0BA47-E66C-858F-C78F-B6A49281A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959AA9-C56C-7859-B825-2FD2D66D4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B15E1D-2D41-09EE-B513-1CA148148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923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186FD-D405-7EA0-E3F3-7B9E82BF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CF3DFB2-1752-BCA7-DF1A-7F8602235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345C137-18ED-93F5-0C3A-37A0B1AC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62EC41-9569-E179-967F-B046EFB47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6289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FB490-A7FE-5DF6-2535-D42C58BB5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BB9C30-9CD0-DE27-BBB1-AB60A71B0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CA05314-0C34-D733-97E6-049695E33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753C99-8A6E-42FF-50B9-C5BBD4FC2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351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5F4DB-9927-2A5D-A7AE-B641AD09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E407F5-0CAF-9749-9984-25DC833C6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25BF3E2-DF23-964B-84BC-D5CD26D1B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D38D9D-7F00-ABE8-579D-45A6CDEC6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45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C288B-F377-311B-7D4D-708AB294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2C5FA3-C21C-47F8-0533-950D4AABC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5AFA75-D003-5F50-C90E-6D9A2D39D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CB40FD-CE33-EA54-4139-5F9E5BB4D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802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3B6D5-BC71-6C1B-1FCD-632F1E78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A6B734-4229-047B-C1CB-1A1B65320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F996F3-43B5-6DD9-A7C1-B06A3D8D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DD4936-CD78-9F79-9D7F-3BB62CF26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65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87402-D42E-682B-F87E-E2D4917CE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DE72F7-0DF1-75EF-A01B-F0439BD35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CF80EFB-B972-E251-215E-1453025D5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10587C-D565-891B-84F3-6E4EB8518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467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77FF4-A586-9005-E946-1DEFE5BB9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4C5738-7361-F339-3E92-79F8F5DDE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B157DF-69E3-430B-80C9-C7326A911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927A5C-7494-39EE-3F33-7E13924E3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9881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C2E56-9A0C-50C4-E86C-470F43006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D55D9B8-62B2-A724-239E-8F259F29B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7E39AE-0A7B-D3F2-F21D-2C75A58DB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EAB101-CA51-76C6-1F5C-187E706FE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7155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3C6CB-7A95-F77B-3CC1-C426183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96F975-DEA9-9AFF-BA0E-DD770E1AA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6F65F81-D57A-0531-CB91-CD54713AC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C5AA3A-E7BF-F6EA-BB8C-EE84CEB4F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03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A1A0-34BB-2BD9-545B-8881D580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7A5698E-AC84-F97A-F7F6-1325EF448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A911EA-AA03-7548-8CE7-6C1659C5E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016B9-E8C5-1881-584C-9912BF329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888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7545-334F-6EA4-79CA-6496F734A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91F4B32-414A-3151-C8C5-03EF410D7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15ECBF-FCAF-F9CD-7588-95CA3FF7C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A488A0-83FE-282E-3AE8-2354D72E0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022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B68C3-1B71-3F5E-1077-DBD7D79AF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2BAB1A-4E40-7017-1CE1-4B6BC4363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E88EEE-8B5C-42A9-27A1-451FEB8F8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EE96C8-DC65-BF7E-328C-32D0BBE95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2077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3828E-AE40-D24C-9C78-BAF529B5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166AC8A-40D6-0AC9-76B8-D2B87A96C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111CD1D-93D9-7299-A9E5-1E6A27AA3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F8F645-374B-BBFD-5DA1-54456BA99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570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85F4-1F4D-4305-2591-F9EADB544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6B6E0C-B61B-7160-8C00-8343891FA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8FFC818-DA08-25EB-E213-5755EFAA3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800058-A540-5376-E058-F7A5EB6B3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9208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947F8-5460-7546-E7ED-44C5F0673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F005F41-ADD8-838A-F5D8-498497790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7DD876-72E9-C439-4372-5D40B1B5B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F1757C-37F4-765B-3897-AFD65B1A0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962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794A-65D2-E811-EC5D-7D0FE94F1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F8E070E-4BDE-E10F-D5E8-7185CE091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F0B49E-849A-F79F-08AF-6D65EA850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597DB6-4404-E5A6-3B91-FD6A4BCBF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183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0BA86-E0CC-71F2-BFAC-B8038C53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7477B6-1B65-6F04-A687-21EDA3FAC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E230A3-340B-E8FE-4EE2-90697D708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F49A84-E8FB-B45A-348F-DC2A7C871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44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83C7F-B0DE-4B4B-83B9-060736589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E7F0CAF-A9E1-2036-472B-2AE76FAA5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E480F79-8838-4E69-49E3-BE6B49B17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1ABDA7-7A75-7095-AA51-D220FB238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77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72602-8852-3837-DAC0-8C6125920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605F4E8-4EBD-C053-4CCD-38816AA36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F20863-2A17-FB59-252C-4709F08CE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FEBAF-1B77-7F5E-D096-7705A29F3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480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3AEF-8CB4-4B1A-CF2A-816775F7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1B1898-F579-5EC9-70C0-CB09E1DD2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7008426-5192-70E4-2B88-5C9E988AB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8E46CD-45AD-429E-9C1B-76E36A3B9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2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4BDBB-BD3D-4777-1918-CFF480A8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E69B3EA-8887-8257-D2BD-2A5D4516E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294853-12C4-338B-9881-320EBF4EB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E1299A-F038-F621-F3D2-546649542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2763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76C0-567C-78D9-0B88-1BAA361F2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E75CC0-B31D-FBB8-F4A7-CD8DC68EA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AA93F0-F58F-349C-5488-9BF409BC3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E54309-E7B0-626F-C466-14D045425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657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55704-5C8B-5895-DE5A-682C3B15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0AFD6C8-32E5-5FDF-8906-A21FE1414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82A7BA-4CF1-9E9E-D627-4280871AF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5BEC4B-DB6D-E762-C712-3214F421A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77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078C-BB05-01E4-33D9-7387FBF0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7DFB1E-3A1B-C591-A743-B1D9FA77F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BA88E01-EA84-59A3-46AF-B6E41A313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A0CED4-7DAB-E617-8329-FEF73CC49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3177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101C5-145F-CCA1-4E87-E51BC48F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67B64D-E303-B936-A6F1-272ED501A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0FBE41-D893-312B-0AEE-B28239746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564B73-9486-03AC-8053-349B3820E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1992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2E0EB-D396-3D11-7D1F-CB42F8EA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DB4F0F-BEE3-CE55-D1DB-4960FF1A1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E16461-02A4-FBDC-ABA3-FFE4CD11C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55E2E6-4C92-5C5F-CFE8-4EB6E717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4480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0BAF-BF74-48FA-6864-5821D453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372788A-AFB9-199D-A75A-70A1C23AE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A28793-4120-AD80-19C4-02289838A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0CABE-CAAC-608F-2F38-8D58965AF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2398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E452-C7A2-36B6-BDA7-3B8FB74B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4570C7C-0A26-6A6A-9E20-07B38E855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DD7B2D1-6A89-7AFE-9D90-D1B21B674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301974-E886-A205-57A4-E39B3C73E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735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907-1DD9-1B65-CE65-305270BA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1B5AF3-845F-7C00-8E44-AFC2CD982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CEDE04B-4CA2-B52E-1FC0-22707D82C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5B7B26-E824-612C-0001-4BD29E490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8823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461A7-6C00-C620-AE8D-AEA245FE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0CFC02-F476-6A9C-71C5-453EB311F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2C3723-C7CC-878E-D163-AAFEF5F30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7FCA2B-C8EB-9013-BA57-0E3CA3951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497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FD16-F806-DB2C-7447-DC7D79C44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C201643-C506-EDA5-C7FA-858573F3D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2C64C74-EE02-866B-1920-679656F6C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8B2A03-FC11-C56D-9608-763FA9661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1030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0367F-9852-66D6-5D6F-F45EA9C87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A4953F-606B-CFD9-0DAD-CD6BAB70D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2A73B57-D1C0-940C-8451-B77BD848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BF5A26-21D6-46BC-7491-0BB52C164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9349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E7B44-175C-CF4C-958D-61E4DD8D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A884EB-A6E5-4DAD-C4DF-7C84196BF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1A2BE-3D62-A84F-2C14-4C7CC1723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F4A370-193C-4282-6A58-C01C0289E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8730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98C6C-AAD8-EC3F-3F3A-94EBDD49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7D56934-68FF-EB28-2F80-2AE4B3F4A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1F6B2F-15A4-003F-218F-12B4F446D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6C63B-E9CC-B7F6-E64D-C7708E22B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4133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FE4D-884D-6DF6-C8F7-6612FBA18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8367D3-B79D-0BB2-177D-41FD0A5CE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D5AC8A-ACC6-3239-2684-B4533C211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FE18AB-349C-2AB7-6BFF-6368A0F5C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4961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2E03-08FF-50C5-046C-022D6CFF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9BC60F-F0FD-FED2-4CEF-53A5FFFEC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297D5B-4B66-3204-5FFE-20A18E8DC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19AB8F-78F4-D89C-A5A9-08503729F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9537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2AC24-B27A-28C4-6C04-15E558B83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473BB2-C59D-269D-7FBF-9A555588F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45574A-6A37-6113-5150-B9412295D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9543F7-EA69-9621-EBEC-7068CDFE0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851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123C2-B320-B533-83E2-B0AD5002F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5FB7FB-A174-36DD-F4C9-9BFC85856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658C94-EFD0-08C3-DE1E-CE8F71C2E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DD6BBD-87B0-C626-8942-6F9E8B0FC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2869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C6A28-F945-FAF9-1F7E-274583FC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A28DB8-4CEB-CE38-FA5F-CB65A8B9F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899DA0-0D95-A3B6-6D31-5C1EEEFD5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504E0E-D22B-919D-B176-4907B05AB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54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38264-462C-730C-EB8E-3E813B786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B7FA329-2DA2-F655-081A-C1A065C04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6DD2B89-D6A7-3AEF-11D1-41131F646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2E15DB-04D4-AD0A-AD39-2FB5AA03A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67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164C0-B420-366D-0620-4A3ACDDB2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177F5C-8DD7-1159-953F-AC97FC6E2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DF9F37-7614-DAAC-B31E-52D0A2445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296E0A-AAF0-5810-3472-DDB5A0E80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377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BC55E-1FE6-4A01-0824-3284D57B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D79354C-C84B-7B67-EEED-9EB0B2740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757E3-0780-DD49-2575-CC2D6A5C5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DCD504-4B00-432F-1C0E-0E9341603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57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07.02.2025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07.02.2025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07.02.2025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07.02.2025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07.02.2025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07.02.2025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07.02.2025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07.02.2025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07.02.2025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07.02.2025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07.02.2025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07.02.2025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07.02.2025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07.02.2025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07.02.2025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ESLM: </a:t>
            </a:r>
            <a:r>
              <a:rPr lang="de-DE" sz="1200" dirty="0" err="1"/>
              <a:t>Improving</a:t>
            </a:r>
            <a:r>
              <a:rPr lang="de-DE" sz="1200" dirty="0"/>
              <a:t> Entity </a:t>
            </a:r>
            <a:r>
              <a:rPr lang="de-DE" sz="1200" dirty="0" err="1"/>
              <a:t>Summarization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Leveraging</a:t>
            </a:r>
            <a:r>
              <a:rPr lang="de-DE" sz="1200" dirty="0"/>
              <a:t> Language Models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1200" dirty="0"/>
              <a:t>A</a:t>
            </a:r>
            <a:r>
              <a:rPr lang="en-US" altLang="de-DE" sz="1200" dirty="0"/>
              <a:t>IFB - ISE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07.02.2025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07.02.2025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40.png"/><Relationship Id="rId12" Type="http://schemas.openxmlformats.org/officeDocument/2006/relationships/image" Target="../media/image69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800.png"/><Relationship Id="rId18" Type="http://schemas.openxmlformats.org/officeDocument/2006/relationships/image" Target="../media/image850.png"/><Relationship Id="rId3" Type="http://schemas.openxmlformats.org/officeDocument/2006/relationships/image" Target="../media/image700.png"/><Relationship Id="rId7" Type="http://schemas.openxmlformats.org/officeDocument/2006/relationships/image" Target="../media/image740.png"/><Relationship Id="rId12" Type="http://schemas.openxmlformats.org/officeDocument/2006/relationships/image" Target="../media/image790.png"/><Relationship Id="rId17" Type="http://schemas.openxmlformats.org/officeDocument/2006/relationships/image" Target="../media/image840.png"/><Relationship Id="rId2" Type="http://schemas.openxmlformats.org/officeDocument/2006/relationships/image" Target="../media/image90.png"/><Relationship Id="rId16" Type="http://schemas.openxmlformats.org/officeDocument/2006/relationships/image" Target="../media/image830.png"/><Relationship Id="rId20" Type="http://schemas.openxmlformats.org/officeDocument/2006/relationships/image" Target="../media/image8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0.png"/><Relationship Id="rId11" Type="http://schemas.openxmlformats.org/officeDocument/2006/relationships/image" Target="../media/image780.png"/><Relationship Id="rId5" Type="http://schemas.openxmlformats.org/officeDocument/2006/relationships/image" Target="../media/image720.png"/><Relationship Id="rId15" Type="http://schemas.openxmlformats.org/officeDocument/2006/relationships/image" Target="../media/image820.png"/><Relationship Id="rId10" Type="http://schemas.openxmlformats.org/officeDocument/2006/relationships/image" Target="../media/image770.png"/><Relationship Id="rId19" Type="http://schemas.openxmlformats.org/officeDocument/2006/relationships/image" Target="../media/image860.png"/><Relationship Id="rId4" Type="http://schemas.openxmlformats.org/officeDocument/2006/relationships/image" Target="../media/image710.png"/><Relationship Id="rId9" Type="http://schemas.openxmlformats.org/officeDocument/2006/relationships/image" Target="../media/image760.png"/><Relationship Id="rId14" Type="http://schemas.openxmlformats.org/officeDocument/2006/relationships/image" Target="../media/image8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44.png"/><Relationship Id="rId4" Type="http://schemas.openxmlformats.org/officeDocument/2006/relationships/image" Target="../media/image71.pn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1907.12412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doi.org/10.48550/arxiv.1905.10625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48550/arxiv.1905.07129" TargetMode="External"/><Relationship Id="rId5" Type="http://schemas.openxmlformats.org/officeDocument/2006/relationships/hyperlink" Target="https://doi.org/10.48550/arxiv.1910.10683" TargetMode="External"/><Relationship Id="rId4" Type="http://schemas.openxmlformats.org/officeDocument/2006/relationships/hyperlink" Target="https://doi.org/10.48550/arxiv.1810.04805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nvidia.com/en-us/glossary/recommendation-system/" TargetMode="External"/><Relationship Id="rId7" Type="http://schemas.openxmlformats.org/officeDocument/2006/relationships/hyperlink" Target="https://engineering.purdue.edu/ChanGroup" TargetMode="External"/><Relationship Id="rId2" Type="http://schemas.openxmlformats.org/officeDocument/2006/relationships/hyperlink" Target="https://www.w3.org/TR/rdf11-prim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ikiwand.com/en/articles" TargetMode="External"/><Relationship Id="rId5" Type="http://schemas.openxmlformats.org/officeDocument/2006/relationships/hyperlink" Target="https://www.uni-paderborn.de/" TargetMode="External"/><Relationship Id="rId4" Type="http://schemas.openxmlformats.org/officeDocument/2006/relationships/hyperlink" Target="https://2024.eswc-conferences.org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0.png"/><Relationship Id="rId12" Type="http://schemas.openxmlformats.org/officeDocument/2006/relationships/image" Target="../media/image330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20.png"/><Relationship Id="rId15" Type="http://schemas.openxmlformats.org/officeDocument/2006/relationships/image" Target="../media/image27.png"/><Relationship Id="rId10" Type="http://schemas.openxmlformats.org/officeDocument/2006/relationships/image" Target="../media/image310.png"/><Relationship Id="rId19" Type="http://schemas.openxmlformats.org/officeDocument/2006/relationships/image" Target="../media/image12.png"/><Relationship Id="rId14" Type="http://schemas.openxmlformats.org/officeDocument/2006/relationships/image" Target="../media/image15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1.png"/><Relationship Id="rId7" Type="http://schemas.openxmlformats.org/officeDocument/2006/relationships/image" Target="../media/image2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11.png"/><Relationship Id="rId7" Type="http://schemas.openxmlformats.org/officeDocument/2006/relationships/image" Target="../media/image2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12" Type="http://schemas.openxmlformats.org/officeDocument/2006/relationships/image" Target="../media/image48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6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48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0.png"/><Relationship Id="rId11" Type="http://schemas.openxmlformats.org/officeDocument/2006/relationships/image" Target="../media/image470.png"/><Relationship Id="rId5" Type="http://schemas.openxmlformats.org/officeDocument/2006/relationships/image" Target="../media/image520.png"/><Relationship Id="rId10" Type="http://schemas.openxmlformats.org/officeDocument/2006/relationships/image" Target="../media/image460.png"/><Relationship Id="rId4" Type="http://schemas.openxmlformats.org/officeDocument/2006/relationships/image" Target="../media/image510.png"/><Relationship Id="rId9" Type="http://schemas.openxmlformats.org/officeDocument/2006/relationships/image" Target="../media/image55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48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0.png"/><Relationship Id="rId11" Type="http://schemas.openxmlformats.org/officeDocument/2006/relationships/image" Target="../media/image470.png"/><Relationship Id="rId5" Type="http://schemas.openxmlformats.org/officeDocument/2006/relationships/image" Target="../media/image520.png"/><Relationship Id="rId10" Type="http://schemas.openxmlformats.org/officeDocument/2006/relationships/image" Target="../media/image460.png"/><Relationship Id="rId4" Type="http://schemas.openxmlformats.org/officeDocument/2006/relationships/image" Target="../media/image510.png"/><Relationship Id="rId9" Type="http://schemas.openxmlformats.org/officeDocument/2006/relationships/image" Target="../media/image5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71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671.png"/><Relationship Id="rId4" Type="http://schemas.openxmlformats.org/officeDocument/2006/relationships/image" Target="../media/image65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insel, Werkzeug, Blau enthält.&#10;&#10;Automatisch generierte Beschreibung">
            <a:extLst>
              <a:ext uri="{FF2B5EF4-FFF2-40B4-BE49-F238E27FC236}">
                <a16:creationId xmlns:a16="http://schemas.microsoft.com/office/drawing/2014/main" id="{D13BBE61-E370-98FA-A2D8-A0E100D8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69" b="15806"/>
          <a:stretch/>
        </p:blipFill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noFill/>
          <a:ln w="12700">
            <a:solidFill>
              <a:schemeClr val="bg2"/>
            </a:solidFill>
          </a:ln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95D1842-4827-DE6D-2D03-E5E10F6861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/>
          <a:p>
            <a:r>
              <a:rPr lang="de-DE" sz="2600"/>
              <a:t>Seminar Knowledge Graphs and Large Language Models</a:t>
            </a:r>
            <a:endParaRPr lang="en-US" sz="260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1CD65A-5D92-D11C-1FA4-37D6DD90E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/>
          <a:p>
            <a:r>
              <a:rPr lang="de-DE" sz="2200"/>
              <a:t>ESLM: </a:t>
            </a:r>
            <a:r>
              <a:rPr lang="de-DE" sz="2200" err="1"/>
              <a:t>Improving</a:t>
            </a:r>
            <a:r>
              <a:rPr lang="de-DE" sz="2200"/>
              <a:t> Entity </a:t>
            </a:r>
            <a:r>
              <a:rPr lang="de-DE" sz="2200" err="1"/>
              <a:t>Summarization</a:t>
            </a:r>
            <a:r>
              <a:rPr lang="de-DE" sz="2200"/>
              <a:t> </a:t>
            </a:r>
            <a:r>
              <a:rPr lang="de-DE" sz="2200" err="1"/>
              <a:t>by</a:t>
            </a:r>
            <a:r>
              <a:rPr lang="de-DE" sz="2200"/>
              <a:t> </a:t>
            </a:r>
            <a:r>
              <a:rPr lang="de-DE" sz="2200" err="1"/>
              <a:t>Leveraging</a:t>
            </a:r>
            <a:r>
              <a:rPr lang="de-DE" sz="2200"/>
              <a:t> Language Models</a:t>
            </a:r>
          </a:p>
          <a:p>
            <a:r>
              <a:rPr lang="de-DE" sz="2200"/>
              <a:t>11.12.2024</a:t>
            </a:r>
            <a:endParaRPr lang="en-US" sz="22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EEE52D-8855-95C2-9805-D30F04C2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33" y="379984"/>
            <a:ext cx="4139926" cy="12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A5687-5879-C24A-0FAF-F684984AB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B079E3-5AEB-7E9C-0F9C-D7745B87F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12" y="1328544"/>
            <a:ext cx="8850591" cy="513458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Why</a:t>
            </a:r>
            <a:r>
              <a:rPr lang="de-DE" b="1" dirty="0"/>
              <a:t> Entity </a:t>
            </a:r>
            <a:r>
              <a:rPr lang="de-DE" b="1" dirty="0" err="1"/>
              <a:t>Summarization</a:t>
            </a:r>
            <a:r>
              <a:rPr lang="de-DE" b="1" dirty="0"/>
              <a:t>?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Existing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Architecture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Experiment Settings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Results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Strengths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r>
              <a:rPr lang="de-DE" b="1" dirty="0"/>
              <a:t> &amp; Further Research </a:t>
            </a:r>
            <a:r>
              <a:rPr lang="de-DE" b="1" dirty="0" err="1"/>
              <a:t>Directions</a:t>
            </a:r>
            <a:endParaRPr lang="de-DE" b="1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7D09B55-23B7-B3FA-DAA4-F5CED6F765E2}"/>
              </a:ext>
            </a:extLst>
          </p:cNvPr>
          <p:cNvSpPr/>
          <p:nvPr/>
        </p:nvSpPr>
        <p:spPr>
          <a:xfrm>
            <a:off x="711127" y="2223425"/>
            <a:ext cx="8499547" cy="612322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3B1370-D6A5-5A96-DD50-582BA797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8AF8F2-512F-3C05-28C9-A6F01A19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2E0BC4E-F374-338B-42C4-EDBEEF59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F50C74-0F53-EB6F-746A-C0213881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989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E1192-B24D-2D63-D2BA-03A5D3F04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DFFC47-811B-7B99-BD4E-21EFD0F4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B4C97-4CB9-1EEB-D8F9-CB3D7249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231CE12-5EDD-D3A8-3D42-DB16FB46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DEE12691-C06C-B4EF-0AE8-C7907D821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 err="1"/>
              <a:t>Wilcoxon</a:t>
            </a:r>
            <a:r>
              <a:rPr lang="de-DE" b="1" dirty="0"/>
              <a:t>-rank </a:t>
            </a:r>
            <a:r>
              <a:rPr lang="de-DE" b="1" dirty="0" err="1"/>
              <a:t>test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F-</a:t>
            </a:r>
            <a:r>
              <a:rPr lang="de-DE" b="1" dirty="0" err="1"/>
              <a:t>Measure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5C2BFD0-1BAB-5BA2-5CE5-1ED82AF6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51827"/>
              </p:ext>
            </p:extLst>
          </p:nvPr>
        </p:nvGraphicFramePr>
        <p:xfrm>
          <a:off x="723157" y="1971540"/>
          <a:ext cx="7018564" cy="2494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540">
                  <a:extLst>
                    <a:ext uri="{9D8B030D-6E8A-4147-A177-3AD203B41FA5}">
                      <a16:colId xmlns:a16="http://schemas.microsoft.com/office/drawing/2014/main" val="876943722"/>
                    </a:ext>
                  </a:extLst>
                </a:gridCol>
                <a:gridCol w="922758">
                  <a:extLst>
                    <a:ext uri="{9D8B030D-6E8A-4147-A177-3AD203B41FA5}">
                      <a16:colId xmlns:a16="http://schemas.microsoft.com/office/drawing/2014/main" val="3265963665"/>
                    </a:ext>
                  </a:extLst>
                </a:gridCol>
                <a:gridCol w="1041398">
                  <a:extLst>
                    <a:ext uri="{9D8B030D-6E8A-4147-A177-3AD203B41FA5}">
                      <a16:colId xmlns:a16="http://schemas.microsoft.com/office/drawing/2014/main" val="3992245086"/>
                    </a:ext>
                  </a:extLst>
                </a:gridCol>
                <a:gridCol w="1015034">
                  <a:extLst>
                    <a:ext uri="{9D8B030D-6E8A-4147-A177-3AD203B41FA5}">
                      <a16:colId xmlns:a16="http://schemas.microsoft.com/office/drawing/2014/main" val="3506552968"/>
                    </a:ext>
                  </a:extLst>
                </a:gridCol>
                <a:gridCol w="1093770">
                  <a:extLst>
                    <a:ext uri="{9D8B030D-6E8A-4147-A177-3AD203B41FA5}">
                      <a16:colId xmlns:a16="http://schemas.microsoft.com/office/drawing/2014/main" val="408937157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44032842"/>
                    </a:ext>
                  </a:extLst>
                </a:gridCol>
                <a:gridCol w="1171164">
                  <a:extLst>
                    <a:ext uri="{9D8B030D-6E8A-4147-A177-3AD203B41FA5}">
                      <a16:colId xmlns:a16="http://schemas.microsoft.com/office/drawing/2014/main" val="731075180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ESLM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|d|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Signed</a:t>
                      </a:r>
                      <a:r>
                        <a:rPr lang="de-DE" dirty="0"/>
                        <a:t> 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02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0.427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0.423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7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56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0.498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-0.037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5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0.467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0.437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52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0.254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+5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691698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16C364B-2B64-24BB-1748-6226A9D5292A}"/>
              </a:ext>
            </a:extLst>
          </p:cNvPr>
          <p:cNvSpPr txBox="1"/>
          <p:nvPr/>
        </p:nvSpPr>
        <p:spPr>
          <a:xfrm>
            <a:off x="723158" y="4520723"/>
            <a:ext cx="4193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W(+) = +1 +2 +3 +5 = 11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57F6036-0111-BD4A-DAE4-619ACF3C215A}"/>
              </a:ext>
            </a:extLst>
          </p:cNvPr>
          <p:cNvSpPr txBox="1"/>
          <p:nvPr/>
        </p:nvSpPr>
        <p:spPr>
          <a:xfrm>
            <a:off x="723157" y="4982388"/>
            <a:ext cx="11180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W(-) = -4 = 4</a:t>
            </a:r>
          </a:p>
          <a:p>
            <a:r>
              <a:rPr lang="de-DE" dirty="0"/>
              <a:t>W = min(W(+), W(-)) = 4	</a:t>
            </a:r>
          </a:p>
          <a:p>
            <a:r>
              <a:rPr lang="de-DE" dirty="0"/>
              <a:t>=&gt;	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folds</a:t>
            </a:r>
            <a:r>
              <a:rPr lang="de-DE" dirty="0"/>
              <a:t> and </a:t>
            </a: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86838AF-36A3-2104-B582-A710B380F931}"/>
              </a:ext>
            </a:extLst>
          </p:cNvPr>
          <p:cNvSpPr txBox="1"/>
          <p:nvPr/>
        </p:nvSpPr>
        <p:spPr>
          <a:xfrm>
            <a:off x="7931478" y="2131091"/>
            <a:ext cx="4193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H0: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significat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difference</a:t>
            </a:r>
            <a:endParaRPr lang="de-DE" dirty="0"/>
          </a:p>
          <a:p>
            <a:endParaRPr lang="de-DE" dirty="0"/>
          </a:p>
          <a:p>
            <a:r>
              <a:rPr lang="de-DE" dirty="0"/>
              <a:t>H1: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difference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AFDD51-90E2-2564-7B14-67BA5AEF0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788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6A40E-C05C-2A31-67E9-7FB8F2771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E17B24-4CAE-8FB1-C110-470FE14F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BAAF00-C672-3BA7-07EC-C8BDC25F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B3CBCEC-18A8-E2F2-BA0B-4C3B6EF4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2F74ED52-CA7F-A48C-1C2D-24E0CCEA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 err="1"/>
              <a:t>Wilcoxon</a:t>
            </a:r>
            <a:r>
              <a:rPr lang="de-DE" b="1" dirty="0"/>
              <a:t>-rank </a:t>
            </a:r>
            <a:r>
              <a:rPr lang="de-DE" b="1" dirty="0" err="1"/>
              <a:t>test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F-</a:t>
            </a:r>
            <a:r>
              <a:rPr lang="de-DE" b="1" dirty="0" err="1"/>
              <a:t>Measure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3229C-ABF5-D58D-D314-EC2FA455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58" y="2776184"/>
            <a:ext cx="6948284" cy="238103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103B22E-C951-4F06-20C7-7E7BB760E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400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EEA0C-50E7-1EC8-1EC7-C195008D5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8F4D64-E328-D340-2E95-648DA6CD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134233-0A4D-76C5-63B8-7704999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102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37516A-F51B-DC08-C6D8-EB6BBF5D4ED7}"/>
              </a:ext>
            </a:extLst>
          </p:cNvPr>
          <p:cNvSpPr txBox="1"/>
          <p:nvPr/>
        </p:nvSpPr>
        <p:spPr>
          <a:xfrm>
            <a:off x="3209544" y="3044279"/>
            <a:ext cx="5998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/>
              <a:t>Review</a:t>
            </a:r>
            <a:endParaRPr lang="en-US" sz="4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7627B2-0759-F608-E139-E5EAEBCD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91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3C4A-2095-A2EA-ADD3-632C7922E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9EBDCD-5A03-2713-97DD-ED7EEF69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A2CCCC-448F-CC96-6D0E-C8BF7A33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6926F73-440D-DA10-1EEF-10F26DEE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</a:t>
            </a:r>
            <a:r>
              <a:rPr lang="de-DE" dirty="0" err="1"/>
              <a:t>Strengths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0DC244E7-4B60-36A2-5577-2DC0F8064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/</a:t>
            </a:r>
            <a:r>
              <a:rPr lang="de-DE" b="1" dirty="0" err="1"/>
              <a:t>Methodology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1"/>
            <a:r>
              <a:rPr lang="de-DE" b="1" dirty="0"/>
              <a:t>(+) </a:t>
            </a:r>
            <a:r>
              <a:rPr lang="de-DE" dirty="0"/>
              <a:t>On </a:t>
            </a:r>
            <a:r>
              <a:rPr lang="de-DE" dirty="0" err="1"/>
              <a:t>average</a:t>
            </a:r>
            <a:r>
              <a:rPr lang="de-DE" dirty="0"/>
              <a:t> ESLM </a:t>
            </a:r>
            <a:r>
              <a:rPr lang="de-DE" dirty="0" err="1"/>
              <a:t>outperforms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b="1" dirty="0"/>
              <a:t>(+) </a:t>
            </a:r>
            <a:r>
              <a:rPr lang="de-DE" dirty="0"/>
              <a:t>Evaluation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configurations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b="1" dirty="0"/>
              <a:t>(+) </a:t>
            </a:r>
            <a:r>
              <a:rPr lang="de-DE" dirty="0"/>
              <a:t>Cross Validation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robust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b="1" dirty="0"/>
              <a:t>(+) </a:t>
            </a:r>
            <a:r>
              <a:rPr lang="de-DE" dirty="0"/>
              <a:t>Statistical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underlines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B0C875-FD4E-6E4F-EC0B-6CAC702B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960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BDB7B-6111-1F10-6C57-3BAE55EB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B891F6-BB39-04F6-B55E-45F67F70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EEF40B-07FA-4084-D468-189395C2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6320B1D-A7AD-7CF1-2B64-02D669DC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</a:t>
            </a:r>
            <a:r>
              <a:rPr lang="de-DE" dirty="0" err="1"/>
              <a:t>Strengths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32BB18FB-5204-96F0-70E5-D30E26EA5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Architecture:</a:t>
            </a:r>
          </a:p>
          <a:p>
            <a:endParaRPr lang="de-DE" b="1" dirty="0"/>
          </a:p>
          <a:p>
            <a:pPr lvl="1"/>
            <a:r>
              <a:rPr lang="de-DE" b="1" dirty="0"/>
              <a:t>(+)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LM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preserves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original </a:t>
            </a:r>
            <a:r>
              <a:rPr lang="de-DE" dirty="0" err="1"/>
              <a:t>triple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b="1" dirty="0"/>
              <a:t>(+) </a:t>
            </a:r>
            <a:r>
              <a:rPr lang="de-DE" dirty="0"/>
              <a:t>Encoding </a:t>
            </a:r>
            <a:r>
              <a:rPr lang="de-DE" dirty="0" err="1"/>
              <a:t>triples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opportunity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triple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b="1" dirty="0"/>
              <a:t>(+) </a:t>
            </a:r>
            <a:r>
              <a:rPr lang="de-DE" dirty="0"/>
              <a:t>More sophisticated </a:t>
            </a:r>
            <a:r>
              <a:rPr lang="de-DE" dirty="0" err="1"/>
              <a:t>fusion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textual</a:t>
            </a:r>
            <a:r>
              <a:rPr lang="de-DE" dirty="0"/>
              <a:t> and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b="1" dirty="0"/>
              <a:t>(+) </a:t>
            </a:r>
            <a:r>
              <a:rPr lang="de-DE" dirty="0"/>
              <a:t>High </a:t>
            </a:r>
            <a:r>
              <a:rPr lang="de-DE" dirty="0" err="1"/>
              <a:t>scalability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individual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triples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performative LM </a:t>
            </a:r>
            <a:r>
              <a:rPr lang="de-DE" dirty="0" err="1"/>
              <a:t>encoders</a:t>
            </a: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1105A6-D582-A861-FB39-DD618806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33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7ED5-DE1A-942C-E4B5-2A92212D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71BE99-57E3-71DD-4FB4-142328B6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EFA5F7-DB1D-03E6-4835-285EBC14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E132FE5-E0E7-257F-49ED-57AE6218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&amp; Further Research </a:t>
            </a:r>
            <a:r>
              <a:rPr lang="de-DE" dirty="0" err="1"/>
              <a:t>Directions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07EBBEF2-E672-E412-047D-6BEF43C5B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Error </a:t>
            </a:r>
            <a:r>
              <a:rPr lang="de-DE" b="1" dirty="0" err="1"/>
              <a:t>analysis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ESLM (T5 + KGE):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78B4A97-F9E1-AFF7-4462-0AC1AF7C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" y="2024105"/>
            <a:ext cx="5372843" cy="320523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DA63F4-6AD2-935D-E6EC-D5B83EF51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55" y="2024104"/>
            <a:ext cx="5378276" cy="320523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57B1C97-EA17-8CA5-81D7-0A11F6ACE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289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DB39-814C-7AD1-48C9-E361EC9A3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27ECFF-3F6B-B779-FAEB-4EB148C7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E3942E-0D0C-2D89-B386-EE1DE3EB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EB9811-1ABC-D2F3-F67B-E45EDA01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&amp; Further Research </a:t>
            </a:r>
            <a:r>
              <a:rPr lang="de-DE" dirty="0" err="1"/>
              <a:t>Directions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53A81E8E-E18E-D77D-F6DA-3E16ACBE5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Error </a:t>
            </a:r>
            <a:r>
              <a:rPr lang="de-DE" b="1" dirty="0" err="1"/>
              <a:t>analysis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ESLM (T5 + KGE):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532978-4A6D-5218-CD1F-5810CA482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13" y="2079818"/>
            <a:ext cx="5539327" cy="4136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07A923-D02E-22B7-F7C4-69CBCA62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21" y="2079819"/>
            <a:ext cx="4658968" cy="401990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B180327-9CE1-5C27-6609-012AEE07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754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EDFFD-7957-DEBD-19BA-DB907486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99AC40-51CF-B3E5-FEC9-361DEABE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5A9E1D-864F-30A4-3876-238D37C5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31BBD1E-BC93-458A-678A-83F61771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&amp; Further Research </a:t>
            </a:r>
            <a:r>
              <a:rPr lang="de-DE" dirty="0" err="1"/>
              <a:t>Directions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5B7996FB-932D-6CCB-BAB1-54D752F6E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/</a:t>
            </a:r>
            <a:r>
              <a:rPr lang="de-DE" b="1" dirty="0" err="1"/>
              <a:t>Methodology</a:t>
            </a:r>
            <a:r>
              <a:rPr lang="de-DE" b="1" dirty="0"/>
              <a:t> :</a:t>
            </a:r>
          </a:p>
          <a:p>
            <a:endParaRPr lang="de-DE" b="1" dirty="0"/>
          </a:p>
          <a:p>
            <a:pPr lvl="1"/>
            <a:r>
              <a:rPr lang="de-DE" b="1" dirty="0"/>
              <a:t>(-)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strongest</a:t>
            </a:r>
            <a:r>
              <a:rPr lang="de-DE" dirty="0"/>
              <a:t> </a:t>
            </a:r>
            <a:r>
              <a:rPr lang="de-DE" dirty="0" err="1"/>
              <a:t>competitor</a:t>
            </a:r>
            <a:r>
              <a:rPr lang="de-DE" dirty="0"/>
              <a:t> (ESCS)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complete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CCA215A-32D2-0F8A-919B-9438B3D9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56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87DDE-6EE6-496E-5A29-1043D48BF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D861D9-A4DA-30BC-1C94-13B4E7A3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8751B3-6C3D-9B72-0198-B07FE627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9F4B948-36A3-BE8D-9E0A-8CCC9FB5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&amp; Further Research </a:t>
            </a:r>
            <a:r>
              <a:rPr lang="de-DE" dirty="0" err="1"/>
              <a:t>Directions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BEF61EFA-6142-9701-5DD6-8F13AD2CE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/</a:t>
            </a:r>
            <a:r>
              <a:rPr lang="de-DE" b="1" dirty="0" err="1"/>
              <a:t>Methodology</a:t>
            </a:r>
            <a:r>
              <a:rPr lang="de-DE" b="1" dirty="0"/>
              <a:t> :</a:t>
            </a:r>
          </a:p>
          <a:p>
            <a:endParaRPr lang="de-DE" b="1" dirty="0"/>
          </a:p>
          <a:p>
            <a:pPr lvl="1"/>
            <a:r>
              <a:rPr lang="de-DE" b="1" dirty="0"/>
              <a:t>(-) </a:t>
            </a:r>
            <a:r>
              <a:rPr lang="de-DE" dirty="0"/>
              <a:t>Approach and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remain</a:t>
            </a:r>
            <a:r>
              <a:rPr lang="de-DE" dirty="0"/>
              <a:t> </a:t>
            </a:r>
            <a:r>
              <a:rPr lang="de-DE" dirty="0" err="1"/>
              <a:t>unclear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7F5B68B-CC92-CD07-B8B1-C2BD6EA355DF}"/>
              </a:ext>
            </a:extLst>
          </p:cNvPr>
          <p:cNvSpPr/>
          <p:nvPr/>
        </p:nvSpPr>
        <p:spPr>
          <a:xfrm>
            <a:off x="1516548" y="3869486"/>
            <a:ext cx="9158904" cy="83099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467DBC-6E81-611A-820A-DB68C81852A4}"/>
              </a:ext>
            </a:extLst>
          </p:cNvPr>
          <p:cNvSpPr txBox="1"/>
          <p:nvPr/>
        </p:nvSpPr>
        <p:spPr>
          <a:xfrm>
            <a:off x="1640082" y="3368772"/>
            <a:ext cx="70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Research Question 3: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8D89CF2-53E2-CFFA-B22E-D5E28025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97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AF99-3187-5384-AABC-DF5496E22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8E89EBC-E909-1CF2-5F35-A39FB370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9BD1DD-3195-0F49-116B-F9C2FC3E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8512E1-453A-5B76-4E06-49686B2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&amp; Further Research </a:t>
            </a:r>
            <a:r>
              <a:rPr lang="de-DE" dirty="0" err="1"/>
              <a:t>Directions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8157D06F-51CC-7118-69AB-01CAD83F1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/</a:t>
            </a:r>
            <a:r>
              <a:rPr lang="de-DE" b="1" dirty="0" err="1"/>
              <a:t>Methodology</a:t>
            </a:r>
            <a:r>
              <a:rPr lang="de-DE" b="1" dirty="0"/>
              <a:t> :</a:t>
            </a:r>
          </a:p>
          <a:p>
            <a:pPr marL="355579" lvl="1" indent="0">
              <a:buNone/>
            </a:pPr>
            <a:endParaRPr lang="de-DE" dirty="0"/>
          </a:p>
          <a:p>
            <a:pPr lvl="1"/>
            <a:r>
              <a:rPr lang="de-DE" b="1" dirty="0"/>
              <a:t>(-) </a:t>
            </a:r>
            <a:r>
              <a:rPr lang="de-DE" dirty="0"/>
              <a:t>Benchmark </a:t>
            </a:r>
            <a:r>
              <a:rPr lang="de-DE" dirty="0" err="1"/>
              <a:t>with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biased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ablation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11EF80-6B71-3BCE-369B-1877F3E7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57" y="3148804"/>
            <a:ext cx="5059305" cy="24624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A86CD1-59C7-0685-9529-668F9B07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40" y="3148804"/>
            <a:ext cx="5138383" cy="25241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9DF81C7-7263-02E7-ABD9-0509A7FD13FE}"/>
              </a:ext>
            </a:extLst>
          </p:cNvPr>
          <p:cNvSpPr txBox="1"/>
          <p:nvPr/>
        </p:nvSpPr>
        <p:spPr>
          <a:xfrm>
            <a:off x="2056741" y="2761688"/>
            <a:ext cx="21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F-</a:t>
            </a:r>
            <a:r>
              <a:rPr lang="de-DE" sz="2000" b="1" dirty="0" err="1"/>
              <a:t>measure</a:t>
            </a:r>
            <a:endParaRPr lang="en-US" sz="20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57E5C2-06DC-6FFA-A0CD-35424B142A77}"/>
              </a:ext>
            </a:extLst>
          </p:cNvPr>
          <p:cNvSpPr txBox="1"/>
          <p:nvPr/>
        </p:nvSpPr>
        <p:spPr>
          <a:xfrm>
            <a:off x="7822622" y="2769852"/>
            <a:ext cx="21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NDCG</a:t>
            </a:r>
            <a:endParaRPr lang="en-US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D60A0E6-491B-F641-5876-088989574D3C}"/>
              </a:ext>
            </a:extLst>
          </p:cNvPr>
          <p:cNvSpPr txBox="1"/>
          <p:nvPr/>
        </p:nvSpPr>
        <p:spPr>
          <a:xfrm>
            <a:off x="5399890" y="3886084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0.427</a:t>
            </a:r>
            <a:endParaRPr lang="en-US" sz="1400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030DE2-BEC0-7B8A-FE78-12A462BA8FB5}"/>
              </a:ext>
            </a:extLst>
          </p:cNvPr>
          <p:cNvSpPr txBox="1"/>
          <p:nvPr/>
        </p:nvSpPr>
        <p:spPr>
          <a:xfrm>
            <a:off x="5393537" y="412213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0.430</a:t>
            </a:r>
            <a:endParaRPr lang="en-US" sz="1400" i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3DDCB8B-B33C-7FE0-46C1-D0D9AD328E98}"/>
              </a:ext>
            </a:extLst>
          </p:cNvPr>
          <p:cNvSpPr txBox="1"/>
          <p:nvPr/>
        </p:nvSpPr>
        <p:spPr>
          <a:xfrm>
            <a:off x="5384012" y="4451340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0.429</a:t>
            </a:r>
            <a:endParaRPr lang="en-US" sz="1400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3C7328-8A5A-CB1E-E4AE-397CA31E8018}"/>
              </a:ext>
            </a:extLst>
          </p:cNvPr>
          <p:cNvSpPr txBox="1"/>
          <p:nvPr/>
        </p:nvSpPr>
        <p:spPr>
          <a:xfrm>
            <a:off x="5384011" y="4675490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/>
              <a:t>0.439</a:t>
            </a:r>
            <a:endParaRPr lang="en-US" sz="1400" b="1" i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762323-1F4D-C3A3-517F-A3BBDF03FB5A}"/>
              </a:ext>
            </a:extLst>
          </p:cNvPr>
          <p:cNvSpPr txBox="1"/>
          <p:nvPr/>
        </p:nvSpPr>
        <p:spPr>
          <a:xfrm>
            <a:off x="5376906" y="5008394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0.427</a:t>
            </a:r>
            <a:endParaRPr lang="en-US" sz="1400" i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00006FE-3671-9DBC-3BD0-E37E4F3F4286}"/>
              </a:ext>
            </a:extLst>
          </p:cNvPr>
          <p:cNvSpPr txBox="1"/>
          <p:nvPr/>
        </p:nvSpPr>
        <p:spPr>
          <a:xfrm>
            <a:off x="5365469" y="5251594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/>
              <a:t>0.439</a:t>
            </a:r>
            <a:endParaRPr lang="en-US" sz="1400" b="1" i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A3C0761-45C1-4504-2CDE-F0611A37DBD0}"/>
              </a:ext>
            </a:extLst>
          </p:cNvPr>
          <p:cNvSpPr txBox="1"/>
          <p:nvPr/>
        </p:nvSpPr>
        <p:spPr>
          <a:xfrm>
            <a:off x="5418940" y="3229298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Mean</a:t>
            </a:r>
            <a:endParaRPr lang="en-US" sz="1400" i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D75FEE7-955B-70AB-7D05-6EC859BF730D}"/>
              </a:ext>
            </a:extLst>
          </p:cNvPr>
          <p:cNvSpPr txBox="1"/>
          <p:nvPr/>
        </p:nvSpPr>
        <p:spPr>
          <a:xfrm>
            <a:off x="11168319" y="390943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0.827</a:t>
            </a:r>
            <a:endParaRPr lang="en-US" sz="1400" i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BF65A6D-6558-1B06-B663-CC7D98EBE18F}"/>
              </a:ext>
            </a:extLst>
          </p:cNvPr>
          <p:cNvSpPr txBox="1"/>
          <p:nvPr/>
        </p:nvSpPr>
        <p:spPr>
          <a:xfrm>
            <a:off x="11161966" y="4145488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0.826</a:t>
            </a:r>
            <a:endParaRPr lang="en-US" sz="1400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CDAA211-62FF-D538-5A7B-DE2952F67C88}"/>
              </a:ext>
            </a:extLst>
          </p:cNvPr>
          <p:cNvSpPr txBox="1"/>
          <p:nvPr/>
        </p:nvSpPr>
        <p:spPr>
          <a:xfrm>
            <a:off x="11152441" y="4474692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0.825</a:t>
            </a:r>
            <a:endParaRPr lang="en-US" sz="1400" i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DFF0EA-AE5C-16DA-11F7-290650A65B9B}"/>
              </a:ext>
            </a:extLst>
          </p:cNvPr>
          <p:cNvSpPr txBox="1"/>
          <p:nvPr/>
        </p:nvSpPr>
        <p:spPr>
          <a:xfrm>
            <a:off x="11152440" y="4698842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0.835</a:t>
            </a:r>
            <a:endParaRPr lang="en-US" sz="1400" i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1992221-EF4A-7779-E809-ECD5D0369406}"/>
              </a:ext>
            </a:extLst>
          </p:cNvPr>
          <p:cNvSpPr txBox="1"/>
          <p:nvPr/>
        </p:nvSpPr>
        <p:spPr>
          <a:xfrm>
            <a:off x="11145335" y="503174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0.836</a:t>
            </a:r>
            <a:endParaRPr lang="en-US" sz="1400" i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47E8079-BDFA-B3B2-8F6E-61890EEF504B}"/>
              </a:ext>
            </a:extLst>
          </p:cNvPr>
          <p:cNvSpPr txBox="1"/>
          <p:nvPr/>
        </p:nvSpPr>
        <p:spPr>
          <a:xfrm>
            <a:off x="11133898" y="527494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/>
              <a:t>0.842</a:t>
            </a:r>
            <a:endParaRPr lang="en-US" sz="1400" b="1" i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C4A3443-E7A6-6D8B-9895-3D70854B58AF}"/>
              </a:ext>
            </a:extLst>
          </p:cNvPr>
          <p:cNvSpPr txBox="1"/>
          <p:nvPr/>
        </p:nvSpPr>
        <p:spPr>
          <a:xfrm>
            <a:off x="11187369" y="3252650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Mean</a:t>
            </a:r>
            <a:endParaRPr lang="en-US" sz="1400" i="1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F38965B-139F-377A-84E1-069ACF032CFC}"/>
              </a:ext>
            </a:extLst>
          </p:cNvPr>
          <p:cNvSpPr txBox="1"/>
          <p:nvPr/>
        </p:nvSpPr>
        <p:spPr>
          <a:xfrm>
            <a:off x="3666444" y="5815947"/>
            <a:ext cx="47529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i="1" dirty="0"/>
              <a:t>Select T5 + KGE </a:t>
            </a:r>
            <a:r>
              <a:rPr lang="de-DE" sz="2000" i="1" dirty="0" err="1"/>
              <a:t>as</a:t>
            </a:r>
            <a:r>
              <a:rPr lang="de-DE" sz="2000" i="1" dirty="0"/>
              <a:t> benchmark </a:t>
            </a:r>
            <a:r>
              <a:rPr lang="de-DE" sz="2000" i="1" dirty="0" err="1"/>
              <a:t>model</a:t>
            </a:r>
            <a:endParaRPr lang="en-US" sz="2000" i="1" dirty="0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42B82EDC-3B6A-F237-BE78-F75EFFA03396}"/>
              </a:ext>
            </a:extLst>
          </p:cNvPr>
          <p:cNvSpPr/>
          <p:nvPr/>
        </p:nvSpPr>
        <p:spPr>
          <a:xfrm>
            <a:off x="2929872" y="5812179"/>
            <a:ext cx="736572" cy="357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8103646-CBBF-DD92-9FB9-04AA9C066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9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C508C-EA84-72E5-C5F5-7947D3C01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297FFF-2FFF-CC0B-9353-00CC4442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25D94A-9065-96FC-CE28-C83EB5F3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415887-6B9C-4F8E-3906-2ABB0FC7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-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4C8CAFE-B616-120D-39F2-95D5569D3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93" y="3429000"/>
            <a:ext cx="3450771" cy="2792185"/>
          </a:xfrm>
        </p:spPr>
        <p:txBody>
          <a:bodyPr/>
          <a:lstStyle/>
          <a:p>
            <a:r>
              <a:rPr lang="de-DE" dirty="0"/>
              <a:t>PageRank [2007]</a:t>
            </a:r>
          </a:p>
          <a:p>
            <a:r>
              <a:rPr lang="de-DE" dirty="0"/>
              <a:t>DIVERSUM [2010]</a:t>
            </a:r>
          </a:p>
          <a:p>
            <a:r>
              <a:rPr lang="de-DE" dirty="0"/>
              <a:t>RELIN [2011]</a:t>
            </a:r>
          </a:p>
          <a:p>
            <a:r>
              <a:rPr lang="de-DE" dirty="0"/>
              <a:t>FACES [2015]</a:t>
            </a:r>
            <a:endParaRPr lang="en-US" dirty="0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648A0969-1494-E0CC-4DD1-68BCF3D7CA7B}"/>
              </a:ext>
            </a:extLst>
          </p:cNvPr>
          <p:cNvSpPr txBox="1">
            <a:spLocks/>
          </p:cNvSpPr>
          <p:nvPr/>
        </p:nvSpPr>
        <p:spPr>
          <a:xfrm>
            <a:off x="7417198" y="3429000"/>
            <a:ext cx="3317421" cy="30341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ESA [2019]</a:t>
            </a:r>
          </a:p>
          <a:p>
            <a:r>
              <a:rPr lang="de-DE" dirty="0" err="1"/>
              <a:t>AutoSUM</a:t>
            </a:r>
            <a:r>
              <a:rPr lang="de-DE" dirty="0"/>
              <a:t> [2020]</a:t>
            </a:r>
          </a:p>
          <a:p>
            <a:r>
              <a:rPr lang="de-DE" dirty="0"/>
              <a:t>NEST [2020]</a:t>
            </a:r>
          </a:p>
          <a:p>
            <a:r>
              <a:rPr lang="de-DE" dirty="0" err="1"/>
              <a:t>DeepLENS</a:t>
            </a:r>
            <a:r>
              <a:rPr lang="de-DE" dirty="0"/>
              <a:t> [2020]</a:t>
            </a:r>
          </a:p>
          <a:p>
            <a:r>
              <a:rPr lang="de-DE" dirty="0"/>
              <a:t>GATES [2021]</a:t>
            </a:r>
          </a:p>
          <a:p>
            <a:r>
              <a:rPr lang="de-DE" dirty="0"/>
              <a:t>ESCS [2022]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2261657-27D6-A495-342A-3F1C5C191629}"/>
              </a:ext>
            </a:extLst>
          </p:cNvPr>
          <p:cNvSpPr/>
          <p:nvPr/>
        </p:nvSpPr>
        <p:spPr>
          <a:xfrm>
            <a:off x="572752" y="1623448"/>
            <a:ext cx="5003455" cy="7677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Unsupervised</a:t>
            </a:r>
            <a:r>
              <a:rPr lang="de-DE" b="1" dirty="0"/>
              <a:t> </a:t>
            </a:r>
            <a:br>
              <a:rPr lang="de-DE" b="1" dirty="0"/>
            </a:br>
            <a:r>
              <a:rPr lang="de-DE" b="1" dirty="0" err="1"/>
              <a:t>Approaches</a:t>
            </a:r>
            <a:endParaRPr lang="en-US" b="1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BBD5C83-B5C6-CA93-D9AF-587D65AB1D5C}"/>
              </a:ext>
            </a:extLst>
          </p:cNvPr>
          <p:cNvSpPr/>
          <p:nvPr/>
        </p:nvSpPr>
        <p:spPr>
          <a:xfrm>
            <a:off x="6574862" y="1619550"/>
            <a:ext cx="5003455" cy="7677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Deep Learning </a:t>
            </a:r>
            <a:r>
              <a:rPr lang="de-DE" b="1" dirty="0" err="1"/>
              <a:t>based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en-US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71C7AF-50C6-13D1-09E3-499A5750F7C4}"/>
              </a:ext>
            </a:extLst>
          </p:cNvPr>
          <p:cNvSpPr txBox="1"/>
          <p:nvPr/>
        </p:nvSpPr>
        <p:spPr>
          <a:xfrm>
            <a:off x="572753" y="2498082"/>
            <a:ext cx="500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 err="1"/>
              <a:t>Leverage</a:t>
            </a:r>
            <a:r>
              <a:rPr lang="de-DE" sz="1800" i="1" dirty="0"/>
              <a:t> </a:t>
            </a:r>
            <a:r>
              <a:rPr lang="de-DE" sz="1800" i="1" dirty="0" err="1"/>
              <a:t>graph</a:t>
            </a:r>
            <a:r>
              <a:rPr lang="de-DE" sz="1800" i="1" dirty="0"/>
              <a:t> </a:t>
            </a:r>
            <a:r>
              <a:rPr lang="de-DE" sz="1800" i="1" dirty="0" err="1"/>
              <a:t>properties</a:t>
            </a:r>
            <a:r>
              <a:rPr lang="de-DE" sz="1800" i="1" dirty="0"/>
              <a:t> like </a:t>
            </a:r>
            <a:r>
              <a:rPr lang="de-DE" sz="1800" i="1" dirty="0" err="1"/>
              <a:t>frequency</a:t>
            </a:r>
            <a:r>
              <a:rPr lang="de-DE" sz="1800" i="1" dirty="0"/>
              <a:t> </a:t>
            </a:r>
            <a:r>
              <a:rPr lang="de-DE" sz="1800" i="1" dirty="0" err="1"/>
              <a:t>or</a:t>
            </a:r>
            <a:r>
              <a:rPr lang="de-DE" sz="1800" i="1" dirty="0"/>
              <a:t> </a:t>
            </a:r>
            <a:r>
              <a:rPr lang="de-DE" sz="1800" i="1" dirty="0" err="1"/>
              <a:t>centrality</a:t>
            </a:r>
            <a:r>
              <a:rPr lang="de-DE" sz="1800" i="1" dirty="0"/>
              <a:t> </a:t>
            </a:r>
            <a:r>
              <a:rPr lang="de-DE" sz="1800" i="1" dirty="0" err="1"/>
              <a:t>to</a:t>
            </a:r>
            <a:r>
              <a:rPr lang="de-DE" sz="1800" i="1" dirty="0"/>
              <a:t> </a:t>
            </a:r>
            <a:r>
              <a:rPr lang="de-DE" sz="1800" i="1" dirty="0" err="1"/>
              <a:t>identify</a:t>
            </a:r>
            <a:r>
              <a:rPr lang="de-DE" sz="1800" i="1" dirty="0"/>
              <a:t> </a:t>
            </a:r>
            <a:r>
              <a:rPr lang="de-DE" sz="1800" i="1" dirty="0" err="1"/>
              <a:t>key</a:t>
            </a:r>
            <a:r>
              <a:rPr lang="de-DE" sz="1800" i="1" dirty="0"/>
              <a:t> </a:t>
            </a:r>
            <a:r>
              <a:rPr lang="de-DE" sz="1800" i="1" dirty="0" err="1"/>
              <a:t>triples</a:t>
            </a:r>
            <a:endParaRPr lang="en-US" sz="1800" i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73C7EAE-5741-40F8-FCCD-7998DF4D7C5A}"/>
              </a:ext>
            </a:extLst>
          </p:cNvPr>
          <p:cNvSpPr txBox="1"/>
          <p:nvPr/>
        </p:nvSpPr>
        <p:spPr>
          <a:xfrm>
            <a:off x="6603437" y="2498082"/>
            <a:ext cx="494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 err="1"/>
              <a:t>Apply</a:t>
            </a:r>
            <a:r>
              <a:rPr lang="de-DE" sz="1800" i="1" dirty="0"/>
              <a:t> </a:t>
            </a:r>
            <a:r>
              <a:rPr lang="de-DE" sz="1800" i="1" dirty="0" err="1"/>
              <a:t>neural</a:t>
            </a:r>
            <a:r>
              <a:rPr lang="de-DE" sz="1800" i="1" dirty="0"/>
              <a:t> </a:t>
            </a:r>
            <a:r>
              <a:rPr lang="de-DE" sz="1800" i="1" dirty="0" err="1"/>
              <a:t>architectures</a:t>
            </a:r>
            <a:r>
              <a:rPr lang="de-DE" sz="1800" i="1" dirty="0"/>
              <a:t> (e.g. </a:t>
            </a:r>
            <a:r>
              <a:rPr lang="de-DE" sz="1800" i="1" dirty="0" err="1"/>
              <a:t>BiLSTM</a:t>
            </a:r>
            <a:r>
              <a:rPr lang="de-DE" sz="1800" i="1" dirty="0"/>
              <a:t>, GNN) </a:t>
            </a:r>
            <a:r>
              <a:rPr lang="de-DE" sz="1800" i="1" dirty="0" err="1"/>
              <a:t>to</a:t>
            </a:r>
            <a:r>
              <a:rPr lang="de-DE" sz="1800" i="1" dirty="0"/>
              <a:t> </a:t>
            </a:r>
            <a:r>
              <a:rPr lang="de-DE" sz="1800" i="1" dirty="0" err="1"/>
              <a:t>create</a:t>
            </a:r>
            <a:r>
              <a:rPr lang="de-DE" sz="1800" i="1" dirty="0"/>
              <a:t> </a:t>
            </a:r>
            <a:r>
              <a:rPr lang="de-DE" sz="1800" i="1" dirty="0" err="1"/>
              <a:t>contextually</a:t>
            </a:r>
            <a:r>
              <a:rPr lang="de-DE" sz="1800" i="1" dirty="0"/>
              <a:t> </a:t>
            </a:r>
            <a:r>
              <a:rPr lang="de-DE" sz="1800" i="1" dirty="0" err="1"/>
              <a:t>richer</a:t>
            </a:r>
            <a:r>
              <a:rPr lang="de-DE" sz="1800" i="1" dirty="0"/>
              <a:t> </a:t>
            </a:r>
            <a:r>
              <a:rPr lang="de-DE" sz="1800" i="1" dirty="0" err="1"/>
              <a:t>summaries</a:t>
            </a:r>
            <a:endParaRPr lang="en-US" sz="1800" i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EA8A692-A072-F784-5510-7F18C70D5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15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A0822-24AC-FE01-845C-212F0E9BE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CB4104-3C0F-663E-F5F6-E0C5B05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D828AC-400A-7095-CFF7-2CC6C82F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35EA4C3-BBD7-8F32-C271-1123B913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&amp; Further Research </a:t>
            </a:r>
            <a:r>
              <a:rPr lang="de-DE" dirty="0" err="1"/>
              <a:t>Directions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7F249913-6CB1-902D-6615-0FD6C1067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/</a:t>
            </a:r>
            <a:r>
              <a:rPr lang="de-DE" b="1" dirty="0" err="1"/>
              <a:t>Methodology</a:t>
            </a:r>
            <a:r>
              <a:rPr lang="de-DE" b="1" dirty="0"/>
              <a:t> :</a:t>
            </a:r>
          </a:p>
          <a:p>
            <a:pPr marL="355579" lvl="1" indent="0">
              <a:buNone/>
            </a:pPr>
            <a:endParaRPr lang="de-DE" dirty="0"/>
          </a:p>
          <a:p>
            <a:pPr lvl="1"/>
            <a:r>
              <a:rPr lang="de-DE" b="1" dirty="0"/>
              <a:t>(-) </a:t>
            </a:r>
            <a:r>
              <a:rPr lang="de-DE" dirty="0"/>
              <a:t>Benchmark </a:t>
            </a:r>
            <a:r>
              <a:rPr lang="de-DE" dirty="0" err="1"/>
              <a:t>with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biased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ablation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B0D2BFF-0060-76CF-1479-561EA0E1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42" y="3246396"/>
            <a:ext cx="4857858" cy="2646959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8A189AA3-7527-09DE-6A8C-782023C4B017}"/>
              </a:ext>
            </a:extLst>
          </p:cNvPr>
          <p:cNvSpPr txBox="1"/>
          <p:nvPr/>
        </p:nvSpPr>
        <p:spPr>
          <a:xfrm>
            <a:off x="5048909" y="3982319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0.344</a:t>
            </a:r>
            <a:endParaRPr lang="en-US" sz="1600" i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906F37C-40C1-A1F1-04C9-CC5DDAFACA92}"/>
              </a:ext>
            </a:extLst>
          </p:cNvPr>
          <p:cNvSpPr txBox="1"/>
          <p:nvPr/>
        </p:nvSpPr>
        <p:spPr>
          <a:xfrm>
            <a:off x="5048908" y="4224950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0.385</a:t>
            </a:r>
            <a:endParaRPr lang="en-US" sz="1600" i="1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5DDB319-29C3-E686-8911-D5D94E99BD1F}"/>
              </a:ext>
            </a:extLst>
          </p:cNvPr>
          <p:cNvSpPr txBox="1"/>
          <p:nvPr/>
        </p:nvSpPr>
        <p:spPr>
          <a:xfrm>
            <a:off x="5039383" y="4458056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0.406</a:t>
            </a:r>
            <a:endParaRPr lang="en-US" sz="1600" i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D3A38E3-C5D4-D7C1-BB57-0F02E35131BB}"/>
              </a:ext>
            </a:extLst>
          </p:cNvPr>
          <p:cNvSpPr txBox="1"/>
          <p:nvPr/>
        </p:nvSpPr>
        <p:spPr>
          <a:xfrm>
            <a:off x="5025814" y="4689132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0.386</a:t>
            </a:r>
            <a:endParaRPr lang="en-US" sz="1600" i="1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92769D-BDF2-67A8-3142-9AD7FA2996F8}"/>
              </a:ext>
            </a:extLst>
          </p:cNvPr>
          <p:cNvSpPr txBox="1"/>
          <p:nvPr/>
        </p:nvSpPr>
        <p:spPr>
          <a:xfrm>
            <a:off x="5025813" y="4937997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0.425</a:t>
            </a:r>
            <a:endParaRPr lang="en-US" sz="1600" i="1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D3A439A-9122-470D-06B2-800A249B89D5}"/>
              </a:ext>
            </a:extLst>
          </p:cNvPr>
          <p:cNvSpPr txBox="1"/>
          <p:nvPr/>
        </p:nvSpPr>
        <p:spPr>
          <a:xfrm>
            <a:off x="5025812" y="5186862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-</a:t>
            </a:r>
            <a:endParaRPr lang="en-US" sz="1600" i="1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6DD65DF-573A-A09B-63CA-011D7A295B3C}"/>
              </a:ext>
            </a:extLst>
          </p:cNvPr>
          <p:cNvSpPr txBox="1"/>
          <p:nvPr/>
        </p:nvSpPr>
        <p:spPr>
          <a:xfrm>
            <a:off x="1585018" y="2825503"/>
            <a:ext cx="246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F-</a:t>
            </a:r>
            <a:r>
              <a:rPr lang="de-DE" sz="2000" b="1" dirty="0" err="1"/>
              <a:t>Measure</a:t>
            </a:r>
            <a:r>
              <a:rPr lang="de-DE" sz="2000" b="1" dirty="0"/>
              <a:t> (Paper)</a:t>
            </a:r>
            <a:endParaRPr lang="en-US" sz="2000" b="1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15EB90A-988B-E09A-5FDD-90BFD9B4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22" y="3246395"/>
            <a:ext cx="4857858" cy="2646959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CA2BE6AD-A98E-9E87-8200-23B0B7567F33}"/>
              </a:ext>
            </a:extLst>
          </p:cNvPr>
          <p:cNvSpPr txBox="1"/>
          <p:nvPr/>
        </p:nvSpPr>
        <p:spPr>
          <a:xfrm>
            <a:off x="7413674" y="2822080"/>
            <a:ext cx="284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F-</a:t>
            </a:r>
            <a:r>
              <a:rPr lang="de-DE" sz="2000" b="1" dirty="0" err="1"/>
              <a:t>Measure</a:t>
            </a:r>
            <a:r>
              <a:rPr lang="de-DE" sz="2000" b="1" dirty="0"/>
              <a:t> (</a:t>
            </a:r>
            <a:r>
              <a:rPr lang="de-DE" sz="2000" b="1" dirty="0" err="1"/>
              <a:t>Modified</a:t>
            </a:r>
            <a:r>
              <a:rPr lang="de-DE" sz="2000" b="1" dirty="0"/>
              <a:t>)</a:t>
            </a:r>
            <a:endParaRPr lang="en-US" sz="2000" b="1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D2D6FCA-E3CF-085E-6471-73232D2A88D3}"/>
              </a:ext>
            </a:extLst>
          </p:cNvPr>
          <p:cNvSpPr txBox="1"/>
          <p:nvPr/>
        </p:nvSpPr>
        <p:spPr>
          <a:xfrm>
            <a:off x="11054426" y="3982319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0.344</a:t>
            </a:r>
            <a:endParaRPr lang="en-US" sz="1600" i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0DB0E79-2843-857E-B6DC-A3D82A2A8BC9}"/>
              </a:ext>
            </a:extLst>
          </p:cNvPr>
          <p:cNvSpPr txBox="1"/>
          <p:nvPr/>
        </p:nvSpPr>
        <p:spPr>
          <a:xfrm>
            <a:off x="11054425" y="4224950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0.385</a:t>
            </a:r>
            <a:endParaRPr lang="en-US" sz="1600" i="1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A3AF364-E379-E0E7-BB9C-BD73E8862F8A}"/>
              </a:ext>
            </a:extLst>
          </p:cNvPr>
          <p:cNvSpPr txBox="1"/>
          <p:nvPr/>
        </p:nvSpPr>
        <p:spPr>
          <a:xfrm>
            <a:off x="11044900" y="4458056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0.406</a:t>
            </a:r>
            <a:endParaRPr lang="en-US" sz="1600" i="1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00FB150-9D09-DCB7-E0B9-F4935178AB51}"/>
              </a:ext>
            </a:extLst>
          </p:cNvPr>
          <p:cNvSpPr txBox="1"/>
          <p:nvPr/>
        </p:nvSpPr>
        <p:spPr>
          <a:xfrm>
            <a:off x="11031331" y="4689132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0.386</a:t>
            </a:r>
            <a:endParaRPr lang="en-US" sz="1600" i="1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E262370-57E5-F2B2-07CF-E350966B1F34}"/>
              </a:ext>
            </a:extLst>
          </p:cNvPr>
          <p:cNvSpPr txBox="1"/>
          <p:nvPr/>
        </p:nvSpPr>
        <p:spPr>
          <a:xfrm>
            <a:off x="11031330" y="4937997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0.425</a:t>
            </a:r>
            <a:endParaRPr lang="en-US" sz="1600" i="1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2EF790-43A9-44D6-5F65-4DBA911C7CFD}"/>
              </a:ext>
            </a:extLst>
          </p:cNvPr>
          <p:cNvSpPr txBox="1"/>
          <p:nvPr/>
        </p:nvSpPr>
        <p:spPr>
          <a:xfrm>
            <a:off x="11031329" y="5186862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-</a:t>
            </a:r>
            <a:endParaRPr lang="en-US" sz="1600" i="1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3BE8A0-6924-3547-41B2-0E21E7E0538D}"/>
              </a:ext>
            </a:extLst>
          </p:cNvPr>
          <p:cNvSpPr txBox="1"/>
          <p:nvPr/>
        </p:nvSpPr>
        <p:spPr>
          <a:xfrm>
            <a:off x="5029858" y="5509451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/>
              <a:t>0.442</a:t>
            </a:r>
            <a:endParaRPr lang="en-US" sz="1600" b="1" i="1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177FD30-A26C-A73D-E11A-662DDB5F7E9E}"/>
              </a:ext>
            </a:extLst>
          </p:cNvPr>
          <p:cNvSpPr/>
          <p:nvPr/>
        </p:nvSpPr>
        <p:spPr>
          <a:xfrm>
            <a:off x="7677150" y="5551595"/>
            <a:ext cx="3586930" cy="248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4BC145F-0B2E-20AB-3F1A-BBEE1E27E46F}"/>
              </a:ext>
            </a:extLst>
          </p:cNvPr>
          <p:cNvSpPr txBox="1"/>
          <p:nvPr/>
        </p:nvSpPr>
        <p:spPr>
          <a:xfrm>
            <a:off x="5243361" y="263190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Mean</a:t>
            </a:r>
            <a:endParaRPr lang="en-US" sz="1600" i="1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E2BFD46-0484-2DAF-0EA2-753FBC96CAB4}"/>
              </a:ext>
            </a:extLst>
          </p:cNvPr>
          <p:cNvSpPr txBox="1"/>
          <p:nvPr/>
        </p:nvSpPr>
        <p:spPr>
          <a:xfrm>
            <a:off x="11048623" y="5525800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>
                <a:solidFill>
                  <a:srgbClr val="FF0000"/>
                </a:solidFill>
              </a:rPr>
              <a:t>0.439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1169974-822E-99F6-9B2B-7980BC607546}"/>
              </a:ext>
            </a:extLst>
          </p:cNvPr>
          <p:cNvSpPr/>
          <p:nvPr/>
        </p:nvSpPr>
        <p:spPr>
          <a:xfrm>
            <a:off x="4913961" y="344287"/>
            <a:ext cx="41529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FEBCB3B-6D51-FDD7-2B40-C56DC1C21458}"/>
              </a:ext>
            </a:extLst>
          </p:cNvPr>
          <p:cNvSpPr txBox="1"/>
          <p:nvPr/>
        </p:nvSpPr>
        <p:spPr>
          <a:xfrm>
            <a:off x="7556132" y="5526288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>
                <a:solidFill>
                  <a:srgbClr val="FF0000"/>
                </a:solidFill>
              </a:rPr>
              <a:t>0.427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5D09AB0-736A-8CF5-7E14-BCB54C441134}"/>
              </a:ext>
            </a:extLst>
          </p:cNvPr>
          <p:cNvSpPr txBox="1"/>
          <p:nvPr/>
        </p:nvSpPr>
        <p:spPr>
          <a:xfrm>
            <a:off x="8152762" y="5525416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>
                <a:solidFill>
                  <a:srgbClr val="FF0000"/>
                </a:solidFill>
              </a:rPr>
              <a:t>0.591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2907791-CA00-DF80-A13C-DA9D6F358894}"/>
              </a:ext>
            </a:extLst>
          </p:cNvPr>
          <p:cNvSpPr txBox="1"/>
          <p:nvPr/>
        </p:nvSpPr>
        <p:spPr>
          <a:xfrm>
            <a:off x="8723379" y="5525416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rgbClr val="FF0000"/>
                </a:solidFill>
              </a:rPr>
              <a:t>0.455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0E95013-D144-8755-5F56-3DD5EE02673A}"/>
              </a:ext>
            </a:extLst>
          </p:cNvPr>
          <p:cNvSpPr txBox="1"/>
          <p:nvPr/>
        </p:nvSpPr>
        <p:spPr>
          <a:xfrm>
            <a:off x="9296834" y="5529825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rgbClr val="FF0000"/>
                </a:solidFill>
              </a:rPr>
              <a:t>0.498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39B1AD6-0B0B-8299-454E-3863D29E1ACA}"/>
              </a:ext>
            </a:extLst>
          </p:cNvPr>
          <p:cNvSpPr txBox="1"/>
          <p:nvPr/>
        </p:nvSpPr>
        <p:spPr>
          <a:xfrm>
            <a:off x="9890709" y="5534234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>
                <a:solidFill>
                  <a:srgbClr val="FF0000"/>
                </a:solidFill>
              </a:rPr>
              <a:t>0.300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C700224-2CC4-54D3-33B8-F82C2A1DF552}"/>
              </a:ext>
            </a:extLst>
          </p:cNvPr>
          <p:cNvSpPr txBox="1"/>
          <p:nvPr/>
        </p:nvSpPr>
        <p:spPr>
          <a:xfrm>
            <a:off x="10487339" y="5525416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>
                <a:solidFill>
                  <a:srgbClr val="FF0000"/>
                </a:solidFill>
              </a:rPr>
              <a:t>0.361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D3ACD2B-3173-B870-62D2-0B574EBD8481}"/>
              </a:ext>
            </a:extLst>
          </p:cNvPr>
          <p:cNvSpPr txBox="1"/>
          <p:nvPr/>
        </p:nvSpPr>
        <p:spPr>
          <a:xfrm>
            <a:off x="5048908" y="3313194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Mean</a:t>
            </a:r>
            <a:endParaRPr lang="en-US" sz="1600" i="1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0B3ABD2-9A03-F5A9-FFE7-FE49B3C9E8AA}"/>
              </a:ext>
            </a:extLst>
          </p:cNvPr>
          <p:cNvSpPr txBox="1"/>
          <p:nvPr/>
        </p:nvSpPr>
        <p:spPr>
          <a:xfrm>
            <a:off x="11069431" y="3313194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Mean</a:t>
            </a:r>
            <a:endParaRPr lang="en-US" sz="1600" i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B2367-3799-1647-7599-B661E8678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4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B9295-CB67-1766-C204-3E4F63C64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F97B3C-324A-E0C3-33F4-67718E70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BDBAB8-9D02-C727-B122-AAED4010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46C34B-B0DA-F871-6AB6-109312C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95BFEAFC-3C03-5BE5-A0B6-BB2BA224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/</a:t>
            </a:r>
            <a:r>
              <a:rPr lang="de-DE" b="1" dirty="0" err="1"/>
              <a:t>Methodology</a:t>
            </a:r>
            <a:r>
              <a:rPr lang="de-DE" b="1" dirty="0"/>
              <a:t> :</a:t>
            </a:r>
          </a:p>
          <a:p>
            <a:pPr marL="355579" lvl="1" indent="0">
              <a:buNone/>
            </a:pPr>
            <a:endParaRPr lang="de-DE" dirty="0"/>
          </a:p>
          <a:p>
            <a:pPr lvl="1"/>
            <a:r>
              <a:rPr lang="de-DE" b="1" dirty="0"/>
              <a:t>(-) </a:t>
            </a:r>
            <a:r>
              <a:rPr lang="de-DE" dirty="0"/>
              <a:t>Benchmark </a:t>
            </a:r>
            <a:r>
              <a:rPr lang="de-DE" dirty="0" err="1"/>
              <a:t>with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biased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ablation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7DE0DBD-886F-4BF4-E787-CF2AF96CD574}"/>
              </a:ext>
            </a:extLst>
          </p:cNvPr>
          <p:cNvSpPr txBox="1"/>
          <p:nvPr/>
        </p:nvSpPr>
        <p:spPr>
          <a:xfrm>
            <a:off x="5048909" y="3982319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0.741</a:t>
            </a:r>
            <a:endParaRPr lang="en-US" sz="1400" i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665392C-41C8-376D-C075-A955D8604E54}"/>
              </a:ext>
            </a:extLst>
          </p:cNvPr>
          <p:cNvSpPr txBox="1"/>
          <p:nvPr/>
        </p:nvSpPr>
        <p:spPr>
          <a:xfrm>
            <a:off x="5048908" y="4224950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0.801</a:t>
            </a:r>
            <a:endParaRPr lang="en-US" sz="1400" i="1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281588-AA7A-981B-F9C7-3C48AAC38DCE}"/>
              </a:ext>
            </a:extLst>
          </p:cNvPr>
          <p:cNvSpPr txBox="1"/>
          <p:nvPr/>
        </p:nvSpPr>
        <p:spPr>
          <a:xfrm>
            <a:off x="5039383" y="445805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0.796</a:t>
            </a:r>
            <a:endParaRPr lang="en-US" sz="1400" i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06710A9-ABF7-3317-4C1B-01F57EF61A54}"/>
              </a:ext>
            </a:extLst>
          </p:cNvPr>
          <p:cNvSpPr txBox="1"/>
          <p:nvPr/>
        </p:nvSpPr>
        <p:spPr>
          <a:xfrm>
            <a:off x="5035339" y="4689132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0.805</a:t>
            </a:r>
            <a:endParaRPr lang="en-US" sz="1400" i="1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BFE325A-AD2E-5512-0DA2-4C285F922499}"/>
              </a:ext>
            </a:extLst>
          </p:cNvPr>
          <p:cNvSpPr txBox="1"/>
          <p:nvPr/>
        </p:nvSpPr>
        <p:spPr>
          <a:xfrm>
            <a:off x="1585018" y="2825503"/>
            <a:ext cx="246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NDCG (Paper)</a:t>
            </a:r>
            <a:endParaRPr lang="en-US" sz="2000" b="1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B7FCDF0-863A-4004-E85E-F24CA9F85246}"/>
              </a:ext>
            </a:extLst>
          </p:cNvPr>
          <p:cNvSpPr txBox="1"/>
          <p:nvPr/>
        </p:nvSpPr>
        <p:spPr>
          <a:xfrm>
            <a:off x="7413674" y="2822080"/>
            <a:ext cx="284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NDCG (</a:t>
            </a:r>
            <a:r>
              <a:rPr lang="de-DE" sz="2000" b="1" dirty="0" err="1"/>
              <a:t>Modified</a:t>
            </a:r>
            <a:r>
              <a:rPr lang="de-DE" sz="2000" b="1" dirty="0"/>
              <a:t>)</a:t>
            </a:r>
            <a:endParaRPr lang="en-US" sz="2000" b="1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5E632F2D-973A-04B0-5683-8A14CB441C88}"/>
              </a:ext>
            </a:extLst>
          </p:cNvPr>
          <p:cNvSpPr txBox="1"/>
          <p:nvPr/>
        </p:nvSpPr>
        <p:spPr>
          <a:xfrm>
            <a:off x="5039383" y="5043297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/>
              <a:t>0.842</a:t>
            </a:r>
            <a:endParaRPr lang="en-US" sz="1400" b="1" i="1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25500DA-8EC8-D18F-C85D-DC0BBD3C72EE}"/>
              </a:ext>
            </a:extLst>
          </p:cNvPr>
          <p:cNvSpPr txBox="1"/>
          <p:nvPr/>
        </p:nvSpPr>
        <p:spPr>
          <a:xfrm>
            <a:off x="5243361" y="263190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Mean</a:t>
            </a:r>
            <a:endParaRPr lang="en-US" sz="1600" i="1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3CDAB82-6D79-21F6-FDE5-B07E3F3A90DF}"/>
              </a:ext>
            </a:extLst>
          </p:cNvPr>
          <p:cNvSpPr/>
          <p:nvPr/>
        </p:nvSpPr>
        <p:spPr>
          <a:xfrm>
            <a:off x="4913961" y="344287"/>
            <a:ext cx="41529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124A3BC-4A08-1BB9-C9CB-CF57A72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3" y="3233119"/>
            <a:ext cx="4857857" cy="22019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22129E-3F66-7011-D429-C3D8CFA5F168}"/>
              </a:ext>
            </a:extLst>
          </p:cNvPr>
          <p:cNvSpPr txBox="1"/>
          <p:nvPr/>
        </p:nvSpPr>
        <p:spPr>
          <a:xfrm>
            <a:off x="11110784" y="3982319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0.741</a:t>
            </a:r>
            <a:endParaRPr lang="en-US" sz="1400" i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A916F93-044E-CCC7-0C3B-9FF79BD7F496}"/>
              </a:ext>
            </a:extLst>
          </p:cNvPr>
          <p:cNvSpPr txBox="1"/>
          <p:nvPr/>
        </p:nvSpPr>
        <p:spPr>
          <a:xfrm>
            <a:off x="11110783" y="4224950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0.801</a:t>
            </a:r>
            <a:endParaRPr lang="en-US" sz="1400" i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7FF69A-0DDF-5443-BC20-4F5244AC95F7}"/>
              </a:ext>
            </a:extLst>
          </p:cNvPr>
          <p:cNvSpPr txBox="1"/>
          <p:nvPr/>
        </p:nvSpPr>
        <p:spPr>
          <a:xfrm>
            <a:off x="11101258" y="445805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0.796</a:t>
            </a:r>
            <a:endParaRPr lang="en-US" sz="1400" i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512BC3-D4E7-C6FB-D288-F0819B993F2A}"/>
              </a:ext>
            </a:extLst>
          </p:cNvPr>
          <p:cNvSpPr txBox="1"/>
          <p:nvPr/>
        </p:nvSpPr>
        <p:spPr>
          <a:xfrm>
            <a:off x="11097214" y="4689132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0.805</a:t>
            </a:r>
            <a:endParaRPr lang="en-US" sz="1400" i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C380539-46C5-B7EA-FFFD-4FCD38FDB736}"/>
              </a:ext>
            </a:extLst>
          </p:cNvPr>
          <p:cNvSpPr txBox="1"/>
          <p:nvPr/>
        </p:nvSpPr>
        <p:spPr>
          <a:xfrm>
            <a:off x="11101258" y="5043297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>
                <a:solidFill>
                  <a:srgbClr val="FF0000"/>
                </a:solidFill>
              </a:rPr>
              <a:t>0.842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CEA592-DD2A-172B-DE34-58447766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58" y="3233119"/>
            <a:ext cx="4857857" cy="220192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8D2AFB4-F4DB-EF93-7ADF-B161BAE40A24}"/>
              </a:ext>
            </a:extLst>
          </p:cNvPr>
          <p:cNvSpPr/>
          <p:nvPr/>
        </p:nvSpPr>
        <p:spPr>
          <a:xfrm>
            <a:off x="7817520" y="5062088"/>
            <a:ext cx="3393405" cy="23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76C735A-8A70-DE6F-C7D2-AC79CB4D0CA8}"/>
              </a:ext>
            </a:extLst>
          </p:cNvPr>
          <p:cNvSpPr txBox="1"/>
          <p:nvPr/>
        </p:nvSpPr>
        <p:spPr>
          <a:xfrm>
            <a:off x="7598635" y="5038649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>
                <a:solidFill>
                  <a:srgbClr val="FF0000"/>
                </a:solidFill>
              </a:rPr>
              <a:t>0.850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A1DBA8-B490-16AC-298B-7FDF9F8BB1BE}"/>
              </a:ext>
            </a:extLst>
          </p:cNvPr>
          <p:cNvSpPr txBox="1"/>
          <p:nvPr/>
        </p:nvSpPr>
        <p:spPr>
          <a:xfrm>
            <a:off x="8172782" y="5038648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>
                <a:solidFill>
                  <a:srgbClr val="FF0000"/>
                </a:solidFill>
              </a:rPr>
              <a:t>0.913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5888B24-B4E5-E7F8-14A2-EB84B73BF611}"/>
              </a:ext>
            </a:extLst>
          </p:cNvPr>
          <p:cNvSpPr txBox="1"/>
          <p:nvPr/>
        </p:nvSpPr>
        <p:spPr>
          <a:xfrm>
            <a:off x="8746929" y="5038647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>
                <a:solidFill>
                  <a:srgbClr val="FF0000"/>
                </a:solidFill>
              </a:rPr>
              <a:t>0.868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B669653-8A30-8E7D-9291-5E683C8B8497}"/>
              </a:ext>
            </a:extLst>
          </p:cNvPr>
          <p:cNvSpPr txBox="1"/>
          <p:nvPr/>
        </p:nvSpPr>
        <p:spPr>
          <a:xfrm>
            <a:off x="9305005" y="502934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>
                <a:solidFill>
                  <a:srgbClr val="FF0000"/>
                </a:solidFill>
              </a:rPr>
              <a:t>0.893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3AD521-A51F-6493-053F-4ACF15BB57E5}"/>
              </a:ext>
            </a:extLst>
          </p:cNvPr>
          <p:cNvSpPr txBox="1"/>
          <p:nvPr/>
        </p:nvSpPr>
        <p:spPr>
          <a:xfrm>
            <a:off x="9895223" y="502934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>
                <a:solidFill>
                  <a:srgbClr val="FF0000"/>
                </a:solidFill>
              </a:rPr>
              <a:t>0.736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25B9B4E-7283-4039-3B92-F94E480AB921}"/>
              </a:ext>
            </a:extLst>
          </p:cNvPr>
          <p:cNvSpPr txBox="1"/>
          <p:nvPr/>
        </p:nvSpPr>
        <p:spPr>
          <a:xfrm>
            <a:off x="10468334" y="502934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i="1" dirty="0">
                <a:solidFill>
                  <a:srgbClr val="FF0000"/>
                </a:solidFill>
              </a:rPr>
              <a:t>0.790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59E603-8DDB-4882-18FC-AE12256A7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41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11D41-F52A-3778-F8D7-D92AC65E8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B9F6D2-DC90-B63A-8144-38DA2000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400EDB-394C-6F5F-B22D-D2A94585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8CCFA0-FF07-4B08-2FF2-0CC4CE0A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973FBD16-8CF5-5FB3-3D68-934DE77FE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972174" cy="4486472"/>
          </a:xfrm>
        </p:spPr>
        <p:txBody>
          <a:bodyPr>
            <a:normAutofit/>
          </a:bodyPr>
          <a:lstStyle/>
          <a:p>
            <a:r>
              <a:rPr lang="de-DE" b="1" dirty="0"/>
              <a:t>ESLM Architecture:</a:t>
            </a:r>
          </a:p>
          <a:p>
            <a:endParaRPr lang="de-DE" b="1" dirty="0"/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CA5DDD-33D8-22CE-EC19-F1531E00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770" y="1913190"/>
            <a:ext cx="5115387" cy="4286707"/>
          </a:xfrm>
          <a:prstGeom prst="rect">
            <a:avLst/>
          </a:prstGeom>
        </p:spPr>
      </p:pic>
      <p:pic>
        <p:nvPicPr>
          <p:cNvPr id="9" name="Grafik 8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CBBE5733-0485-E43F-1400-E031790EE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75" y="1109007"/>
            <a:ext cx="4726325" cy="509089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6DC6A6F-6106-94A1-4F5D-F2731CEDA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933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2A88-F6D0-6185-FAC7-6A6E78FEA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FEFD17-DFFE-7204-D644-C6F81875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0276EC-2220-6A57-08D6-4665D3F4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113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1FA95C-2050-E7CB-834E-6F0B2E177B91}"/>
              </a:ext>
            </a:extLst>
          </p:cNvPr>
          <p:cNvSpPr txBox="1"/>
          <p:nvPr/>
        </p:nvSpPr>
        <p:spPr>
          <a:xfrm>
            <a:off x="3209544" y="3044279"/>
            <a:ext cx="5998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/>
              <a:t>…</a:t>
            </a:r>
            <a:endParaRPr lang="en-US" sz="4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D8141A-94C4-E2D4-7DAE-E5311554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68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B642-0B6E-2A7C-365A-AFBFD09A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6B1C1A-6347-3092-3120-214F8E9C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A5A758-78B4-E03F-9CE1-A344AF15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35977D-FBB5-9B01-185C-6B791CAD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B59FD0BA-4FD6-D639-A6E8-EA4F2E66A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Architecture:</a:t>
            </a:r>
          </a:p>
          <a:p>
            <a:endParaRPr lang="de-DE" b="1" dirty="0"/>
          </a:p>
          <a:p>
            <a:pPr lvl="1"/>
            <a:r>
              <a:rPr lang="de-DE" b="1" dirty="0"/>
              <a:t>(-) </a:t>
            </a:r>
            <a:r>
              <a:rPr lang="de-DE" dirty="0"/>
              <a:t>ESLM </a:t>
            </a:r>
            <a:r>
              <a:rPr lang="de-DE" dirty="0" err="1"/>
              <a:t>lacks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cross-triple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(in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170B2-B750-2A63-7292-6B46F74A2470}"/>
              </a:ext>
            </a:extLst>
          </p:cNvPr>
          <p:cNvSpPr txBox="1"/>
          <p:nvPr/>
        </p:nvSpPr>
        <p:spPr>
          <a:xfrm>
            <a:off x="4288114" y="3152910"/>
            <a:ext cx="44570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/>
              <a:t>Context</a:t>
            </a:r>
            <a:r>
              <a:rPr lang="de-DE" sz="1600" b="1" dirty="0"/>
              <a:t>:</a:t>
            </a:r>
          </a:p>
          <a:p>
            <a:r>
              <a:rPr lang="de-DE" sz="1600" i="1" dirty="0"/>
              <a:t>A </a:t>
            </a:r>
            <a:r>
              <a:rPr lang="de-DE" sz="1600" i="1" dirty="0" err="1"/>
              <a:t>summary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Marie </a:t>
            </a:r>
            <a:r>
              <a:rPr lang="de-DE" sz="1600" i="1" dirty="0" err="1"/>
              <a:t>Curie‘s</a:t>
            </a:r>
            <a:r>
              <a:rPr lang="de-DE" sz="1600" i="1" dirty="0"/>
              <a:t> </a:t>
            </a:r>
            <a:r>
              <a:rPr lang="de-DE" sz="1600" i="1" dirty="0" err="1"/>
              <a:t>research</a:t>
            </a:r>
            <a:r>
              <a:rPr lang="de-DE" sz="1600" i="1" dirty="0"/>
              <a:t>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be</a:t>
            </a:r>
            <a:r>
              <a:rPr lang="de-DE" sz="1600" i="1" dirty="0"/>
              <a:t> </a:t>
            </a:r>
            <a:r>
              <a:rPr lang="de-DE" sz="1600" i="1" dirty="0" err="1"/>
              <a:t>created</a:t>
            </a:r>
            <a:r>
              <a:rPr lang="de-DE" sz="1600" i="1" dirty="0"/>
              <a:t>.</a:t>
            </a:r>
          </a:p>
          <a:p>
            <a:pPr algn="ctr"/>
            <a:endParaRPr lang="de-DE" sz="1600" b="1" dirty="0"/>
          </a:p>
          <a:p>
            <a:r>
              <a:rPr lang="de-DE" sz="1600" b="1" dirty="0"/>
              <a:t>Triple </a:t>
            </a:r>
            <a:r>
              <a:rPr lang="de-DE" sz="1600" b="1" dirty="0" err="1"/>
              <a:t>to</a:t>
            </a:r>
            <a:r>
              <a:rPr lang="de-DE" sz="1600" b="1" dirty="0"/>
              <a:t> </a:t>
            </a:r>
            <a:r>
              <a:rPr lang="de-DE" sz="1600" b="1" dirty="0" err="1"/>
              <a:t>be</a:t>
            </a:r>
            <a:r>
              <a:rPr lang="de-DE" sz="1600" b="1" dirty="0"/>
              <a:t> </a:t>
            </a:r>
            <a:r>
              <a:rPr lang="de-DE" sz="1600" b="1" dirty="0" err="1"/>
              <a:t>scored</a:t>
            </a:r>
            <a:r>
              <a:rPr lang="de-DE" sz="1600" b="1" dirty="0"/>
              <a:t>:</a:t>
            </a:r>
          </a:p>
          <a:p>
            <a:r>
              <a:rPr lang="de-DE" sz="1600" i="1" dirty="0"/>
              <a:t>(Marie Curie, </a:t>
            </a:r>
            <a:r>
              <a:rPr lang="de-DE" sz="1600" i="1" dirty="0" err="1"/>
              <a:t>Married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, Pierre Curie)</a:t>
            </a:r>
          </a:p>
          <a:p>
            <a:endParaRPr lang="de-DE" sz="1600" i="1" dirty="0"/>
          </a:p>
          <a:p>
            <a:r>
              <a:rPr lang="de-DE" sz="1600" b="1" dirty="0"/>
              <a:t>Other </a:t>
            </a:r>
            <a:r>
              <a:rPr lang="de-DE" sz="1600" b="1" dirty="0" err="1"/>
              <a:t>triples</a:t>
            </a:r>
            <a:r>
              <a:rPr lang="de-DE" sz="1600" b="1" dirty="0"/>
              <a:t> in </a:t>
            </a:r>
            <a:r>
              <a:rPr lang="de-DE" sz="1600" b="1" dirty="0" err="1"/>
              <a:t>entity</a:t>
            </a:r>
            <a:r>
              <a:rPr lang="de-DE" sz="1600" b="1" dirty="0"/>
              <a:t> </a:t>
            </a:r>
            <a:r>
              <a:rPr lang="de-DE" sz="1600" b="1" dirty="0" err="1"/>
              <a:t>description</a:t>
            </a:r>
            <a:r>
              <a:rPr lang="de-DE" sz="1600" b="1" dirty="0"/>
              <a:t>:</a:t>
            </a:r>
            <a:br>
              <a:rPr lang="de-DE" sz="1600" i="1" dirty="0"/>
            </a:br>
            <a:r>
              <a:rPr lang="de-DE" sz="1600" i="1" dirty="0"/>
              <a:t>(Marie Curie, </a:t>
            </a:r>
            <a:r>
              <a:rPr lang="de-DE" sz="1600" i="1" dirty="0" err="1"/>
              <a:t>Collaborated</a:t>
            </a:r>
            <a:r>
              <a:rPr lang="de-DE" sz="1600" i="1" dirty="0"/>
              <a:t> With, Pierre Curie)</a:t>
            </a:r>
          </a:p>
          <a:p>
            <a:r>
              <a:rPr lang="de-DE" sz="1600" i="1" dirty="0"/>
              <a:t>(Marie Curie, </a:t>
            </a:r>
            <a:r>
              <a:rPr lang="de-DE" sz="1600" i="1" dirty="0" err="1"/>
              <a:t>Discovered</a:t>
            </a:r>
            <a:r>
              <a:rPr lang="de-DE" sz="1600" i="1" dirty="0"/>
              <a:t>, Radium)</a:t>
            </a:r>
          </a:p>
          <a:p>
            <a:r>
              <a:rPr lang="de-DE" sz="1600" i="1" dirty="0"/>
              <a:t>(Pierre Curie, </a:t>
            </a:r>
            <a:r>
              <a:rPr lang="de-DE" sz="1600" i="1" dirty="0" err="1"/>
              <a:t>Discovered</a:t>
            </a:r>
            <a:r>
              <a:rPr lang="de-DE" sz="1600" i="1" dirty="0"/>
              <a:t>, Radium)</a:t>
            </a:r>
          </a:p>
          <a:p>
            <a:r>
              <a:rPr lang="de-DE" sz="1600" i="1" dirty="0"/>
              <a:t>… </a:t>
            </a:r>
            <a:endParaRPr lang="en-US" sz="1600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E49491-D6AD-DD9E-E527-C8C39FA63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974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2F5D9-1EC3-DA8D-3D7C-42309023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59CA50-B328-3F27-DE32-B022CB8A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E5B5C8-575C-2580-7454-733354B9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69A44FC-C68F-B089-AE18-D387D231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A8D944B1-59A5-90ED-367E-471C8E1D7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Architecture:</a:t>
            </a:r>
          </a:p>
          <a:p>
            <a:endParaRPr lang="de-DE" b="1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B6E98A-8F2C-8844-68D9-785258AEEA11}"/>
              </a:ext>
            </a:extLst>
          </p:cNvPr>
          <p:cNvSpPr txBox="1"/>
          <p:nvPr/>
        </p:nvSpPr>
        <p:spPr>
          <a:xfrm>
            <a:off x="1764792" y="2048383"/>
            <a:ext cx="98938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Entity:</a:t>
            </a:r>
          </a:p>
          <a:p>
            <a:r>
              <a:rPr lang="de-DE" sz="1600" i="1" dirty="0"/>
              <a:t>Battle </a:t>
            </a:r>
            <a:r>
              <a:rPr lang="de-DE" sz="1600" i="1" dirty="0" err="1"/>
              <a:t>of</a:t>
            </a:r>
            <a:r>
              <a:rPr lang="de-DE" sz="1600" i="1" dirty="0"/>
              <a:t> Zacatecas (1914)</a:t>
            </a:r>
          </a:p>
          <a:p>
            <a:endParaRPr lang="de-DE" sz="1600" i="1" dirty="0"/>
          </a:p>
          <a:p>
            <a:r>
              <a:rPr lang="de-DE" sz="1600" b="1" dirty="0"/>
              <a:t>Class:</a:t>
            </a:r>
          </a:p>
          <a:p>
            <a:r>
              <a:rPr lang="de-DE" sz="1600" i="1" dirty="0"/>
              <a:t>Event</a:t>
            </a:r>
          </a:p>
          <a:p>
            <a:endParaRPr lang="de-DE" sz="1600" i="1" dirty="0"/>
          </a:p>
          <a:p>
            <a:r>
              <a:rPr lang="de-DE" sz="1600" b="1" dirty="0" err="1"/>
              <a:t>Context</a:t>
            </a:r>
            <a:r>
              <a:rPr lang="de-DE" sz="1600" b="1" dirty="0"/>
              <a:t> String:</a:t>
            </a:r>
            <a:br>
              <a:rPr lang="de-DE" sz="1600" i="1" dirty="0"/>
            </a:br>
            <a:r>
              <a:rPr lang="de-DE" sz="1600" i="1" dirty="0"/>
              <a:t>The </a:t>
            </a:r>
            <a:r>
              <a:rPr lang="de-DE" sz="1600" i="1" dirty="0" err="1"/>
              <a:t>entity</a:t>
            </a:r>
            <a:r>
              <a:rPr lang="de-DE" sz="1600" i="1" dirty="0"/>
              <a:t> Battle </a:t>
            </a:r>
            <a:r>
              <a:rPr lang="de-DE" sz="1600" i="1" dirty="0" err="1"/>
              <a:t>of</a:t>
            </a:r>
            <a:r>
              <a:rPr lang="de-DE" sz="1600" i="1" dirty="0"/>
              <a:t> Zacatecas (1914), a Event,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being</a:t>
            </a:r>
            <a:r>
              <a:rPr lang="de-DE" sz="1600" i="1" dirty="0"/>
              <a:t> </a:t>
            </a:r>
            <a:r>
              <a:rPr lang="de-DE" sz="1600" i="1" dirty="0" err="1"/>
              <a:t>summarized</a:t>
            </a:r>
            <a:r>
              <a:rPr lang="de-DE" sz="1600" i="1" dirty="0"/>
              <a:t>. </a:t>
            </a:r>
            <a:r>
              <a:rPr lang="de-DE" sz="1600" i="1" dirty="0" err="1"/>
              <a:t>How</a:t>
            </a:r>
            <a:r>
              <a:rPr lang="de-DE" sz="1600" i="1" dirty="0"/>
              <a:t> relevant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following</a:t>
            </a:r>
            <a:r>
              <a:rPr lang="de-DE" sz="1600" i="1" dirty="0"/>
              <a:t> </a:t>
            </a:r>
            <a:r>
              <a:rPr lang="de-DE" sz="1600" i="1" dirty="0" err="1"/>
              <a:t>triple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</a:t>
            </a:r>
            <a:r>
              <a:rPr lang="de-DE" sz="1600" i="1" dirty="0" err="1"/>
              <a:t>this</a:t>
            </a:r>
            <a:r>
              <a:rPr lang="de-DE" sz="1600" i="1" dirty="0"/>
              <a:t> </a:t>
            </a:r>
            <a:r>
              <a:rPr lang="de-DE" sz="1600" i="1" dirty="0" err="1"/>
              <a:t>summary</a:t>
            </a:r>
            <a:r>
              <a:rPr lang="de-DE" sz="1600" i="1" dirty="0"/>
              <a:t>? [SEP]</a:t>
            </a:r>
          </a:p>
          <a:p>
            <a:endParaRPr lang="de-DE" sz="1600" i="1" dirty="0"/>
          </a:p>
          <a:p>
            <a:r>
              <a:rPr lang="de-DE" sz="1600" b="1" dirty="0" err="1"/>
              <a:t>Context</a:t>
            </a:r>
            <a:r>
              <a:rPr lang="de-DE" sz="1600" b="1" dirty="0"/>
              <a:t> String </a:t>
            </a:r>
            <a:r>
              <a:rPr lang="de-DE" sz="1600" b="1" dirty="0" err="1"/>
              <a:t>with</a:t>
            </a:r>
            <a:r>
              <a:rPr lang="de-DE" sz="1600" b="1" dirty="0"/>
              <a:t> </a:t>
            </a:r>
            <a:r>
              <a:rPr lang="de-DE" sz="1600" b="1" dirty="0" err="1"/>
              <a:t>Example</a:t>
            </a:r>
            <a:r>
              <a:rPr lang="de-DE" sz="1600" b="1" dirty="0"/>
              <a:t> Triple:</a:t>
            </a:r>
          </a:p>
          <a:p>
            <a:r>
              <a:rPr lang="de-DE" sz="1600" i="1" dirty="0"/>
              <a:t>The </a:t>
            </a:r>
            <a:r>
              <a:rPr lang="de-DE" sz="1600" i="1" dirty="0" err="1"/>
              <a:t>entity</a:t>
            </a:r>
            <a:r>
              <a:rPr lang="de-DE" sz="1600" i="1" dirty="0"/>
              <a:t> Battle </a:t>
            </a:r>
            <a:r>
              <a:rPr lang="de-DE" sz="1600" i="1" dirty="0" err="1"/>
              <a:t>of</a:t>
            </a:r>
            <a:r>
              <a:rPr lang="de-DE" sz="1600" i="1" dirty="0"/>
              <a:t> Zacatecas (1914), a Event,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being</a:t>
            </a:r>
            <a:r>
              <a:rPr lang="de-DE" sz="1600" i="1" dirty="0"/>
              <a:t> </a:t>
            </a:r>
            <a:r>
              <a:rPr lang="de-DE" sz="1600" i="1" dirty="0" err="1"/>
              <a:t>summarized</a:t>
            </a:r>
            <a:r>
              <a:rPr lang="de-DE" sz="1600" i="1" dirty="0"/>
              <a:t>. </a:t>
            </a:r>
            <a:r>
              <a:rPr lang="de-DE" sz="1600" i="1" dirty="0" err="1"/>
              <a:t>How</a:t>
            </a:r>
            <a:r>
              <a:rPr lang="de-DE" sz="1600" i="1" dirty="0"/>
              <a:t> relevant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following</a:t>
            </a:r>
            <a:r>
              <a:rPr lang="de-DE" sz="1600" i="1" dirty="0"/>
              <a:t> </a:t>
            </a:r>
            <a:r>
              <a:rPr lang="de-DE" sz="1600" i="1" dirty="0" err="1"/>
              <a:t>triple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</a:t>
            </a:r>
            <a:r>
              <a:rPr lang="de-DE" sz="1600" i="1" dirty="0" err="1"/>
              <a:t>this</a:t>
            </a:r>
            <a:r>
              <a:rPr lang="de-DE" sz="1600" i="1" dirty="0"/>
              <a:t> </a:t>
            </a:r>
            <a:r>
              <a:rPr lang="de-DE" sz="1600" i="1" dirty="0" err="1"/>
              <a:t>summary</a:t>
            </a:r>
            <a:r>
              <a:rPr lang="de-DE" sz="1600" i="1" dirty="0"/>
              <a:t>? [SEP] Battle </a:t>
            </a:r>
            <a:r>
              <a:rPr lang="de-DE" sz="1600" i="1" dirty="0" err="1"/>
              <a:t>of</a:t>
            </a:r>
            <a:r>
              <a:rPr lang="de-DE" sz="1600" i="1" dirty="0"/>
              <a:t> Zacatecas (1914) [SEP] </a:t>
            </a:r>
            <a:r>
              <a:rPr lang="de-DE" sz="1600" i="1" dirty="0" err="1"/>
              <a:t>isPartOfMilitaryConflict</a:t>
            </a:r>
            <a:r>
              <a:rPr lang="de-DE" sz="1600" i="1" dirty="0"/>
              <a:t> [SEP] Mexican Revolution</a:t>
            </a:r>
          </a:p>
          <a:p>
            <a:endParaRPr lang="de-DE" sz="1600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009E4E-9282-C5FD-AF7A-B215FD39B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30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4BBC-8C07-E67D-0C1A-81668D666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338D29-27CD-2069-182B-D663E5262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13CDF9-526C-0DC5-7DE0-67DA3E81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6040D61-56A7-B8E3-1FFA-9EFE368F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sz="1800" dirty="0"/>
              <a:t>[3]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7E5A1BE3-C057-14B2-9636-61A40863A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Error </a:t>
            </a:r>
            <a:r>
              <a:rPr lang="de-DE" b="1" dirty="0" err="1"/>
              <a:t>analysis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ESLM (T5 + KGE):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FB9D6FD-2C2B-83A9-0065-83C01E227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68443"/>
              </p:ext>
            </p:extLst>
          </p:nvPr>
        </p:nvGraphicFramePr>
        <p:xfrm>
          <a:off x="1626781" y="3429000"/>
          <a:ext cx="8480152" cy="1381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917">
                  <a:extLst>
                    <a:ext uri="{9D8B030D-6E8A-4147-A177-3AD203B41FA5}">
                      <a16:colId xmlns:a16="http://schemas.microsoft.com/office/drawing/2014/main" val="1115922847"/>
                    </a:ext>
                  </a:extLst>
                </a:gridCol>
                <a:gridCol w="1720159">
                  <a:extLst>
                    <a:ext uri="{9D8B030D-6E8A-4147-A177-3AD203B41FA5}">
                      <a16:colId xmlns:a16="http://schemas.microsoft.com/office/drawing/2014/main" val="4181034610"/>
                    </a:ext>
                  </a:extLst>
                </a:gridCol>
                <a:gridCol w="2120038">
                  <a:extLst>
                    <a:ext uri="{9D8B030D-6E8A-4147-A177-3AD203B41FA5}">
                      <a16:colId xmlns:a16="http://schemas.microsoft.com/office/drawing/2014/main" val="365741135"/>
                    </a:ext>
                  </a:extLst>
                </a:gridCol>
                <a:gridCol w="2120038">
                  <a:extLst>
                    <a:ext uri="{9D8B030D-6E8A-4147-A177-3AD203B41FA5}">
                      <a16:colId xmlns:a16="http://schemas.microsoft.com/office/drawing/2014/main" val="911873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F-</a:t>
                      </a:r>
                      <a:r>
                        <a:rPr lang="de-DE" dirty="0" err="1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DBpedia</a:t>
                      </a:r>
                      <a:r>
                        <a:rPr lang="de-DE" dirty="0"/>
                        <a:t> </a:t>
                      </a:r>
                      <a:br>
                        <a:rPr lang="de-DE" dirty="0"/>
                      </a:br>
                      <a:r>
                        <a:rPr lang="de-DE" dirty="0"/>
                        <a:t>Overall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Worst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Entites</a:t>
                      </a:r>
                      <a:r>
                        <a:rPr lang="de-DE" dirty="0"/>
                        <a:t> </a:t>
                      </a:r>
                      <a:br>
                        <a:rPr lang="de-DE" dirty="0"/>
                      </a:br>
                      <a:r>
                        <a:rPr lang="de-DE" dirty="0"/>
                        <a:t>Top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Worst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Entities</a:t>
                      </a:r>
                      <a:br>
                        <a:rPr lang="de-DE" dirty="0"/>
                      </a:br>
                      <a:r>
                        <a:rPr lang="de-DE" dirty="0"/>
                        <a:t>Top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Node Degree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35.49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22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Node Degree Median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88218"/>
                  </a:ext>
                </a:extLst>
              </a:tr>
            </a:tbl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7A5C5DDD-AD54-FA65-4D3F-5F5462CA0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83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8ACB58-8C0B-414C-0F8A-EE06FD02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8667D6-2F09-F349-FD77-97F2F210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0ECE417-EBCD-7414-5EC8-DF7AFCAA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69" y="5590250"/>
            <a:ext cx="3983981" cy="33906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9BA880E-A1D6-DDE3-ADA6-E03905FE741C}"/>
              </a:ext>
            </a:extLst>
          </p:cNvPr>
          <p:cNvSpPr/>
          <p:nvPr/>
        </p:nvSpPr>
        <p:spPr>
          <a:xfrm>
            <a:off x="4642669" y="4914900"/>
            <a:ext cx="1734318" cy="3390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>
                <a:solidFill>
                  <a:schemeClr val="tx1"/>
                </a:solidFill>
              </a:rPr>
              <a:t>Preprocessing</a:t>
            </a:r>
            <a:r>
              <a:rPr lang="de-DE" sz="900" dirty="0">
                <a:solidFill>
                  <a:schemeClr val="tx1"/>
                </a:solidFill>
              </a:rPr>
              <a:t> &amp; </a:t>
            </a:r>
            <a:br>
              <a:rPr lang="de-DE" sz="900" dirty="0">
                <a:solidFill>
                  <a:schemeClr val="tx1"/>
                </a:solidFill>
              </a:rPr>
            </a:br>
            <a:r>
              <a:rPr lang="de-DE" sz="900" dirty="0" err="1">
                <a:solidFill>
                  <a:schemeClr val="tx1"/>
                </a:solidFill>
              </a:rPr>
              <a:t>Tokenization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90D630-FBD3-D277-AE7E-46CB3A2F9773}"/>
              </a:ext>
            </a:extLst>
          </p:cNvPr>
          <p:cNvSpPr/>
          <p:nvPr/>
        </p:nvSpPr>
        <p:spPr>
          <a:xfrm>
            <a:off x="4642669" y="3859637"/>
            <a:ext cx="1734319" cy="3390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Language Model </a:t>
            </a:r>
            <a:br>
              <a:rPr lang="de-DE" sz="900" dirty="0">
                <a:solidFill>
                  <a:schemeClr val="tx1"/>
                </a:solidFill>
              </a:rPr>
            </a:br>
            <a:r>
              <a:rPr lang="de-DE" sz="900" dirty="0">
                <a:solidFill>
                  <a:schemeClr val="tx1"/>
                </a:solidFill>
              </a:rPr>
              <a:t>Encoder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003BF4D-FEA9-3CD1-447D-B13D245ABFB2}"/>
              </a:ext>
            </a:extLst>
          </p:cNvPr>
          <p:cNvCxnSpPr>
            <a:cxnSpLocks/>
          </p:cNvCxnSpPr>
          <p:nvPr/>
        </p:nvCxnSpPr>
        <p:spPr>
          <a:xfrm flipV="1">
            <a:off x="5439689" y="5314949"/>
            <a:ext cx="0" cy="219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B1CD134-A82E-567A-A68A-E0C6F90E48E9}"/>
              </a:ext>
            </a:extLst>
          </p:cNvPr>
          <p:cNvCxnSpPr>
            <a:cxnSpLocks/>
          </p:cNvCxnSpPr>
          <p:nvPr/>
        </p:nvCxnSpPr>
        <p:spPr>
          <a:xfrm flipV="1">
            <a:off x="4812123" y="4692650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86952BCB-99F0-744E-36B6-2A8429236EEB}"/>
              </a:ext>
            </a:extLst>
          </p:cNvPr>
          <p:cNvSpPr/>
          <p:nvPr/>
        </p:nvSpPr>
        <p:spPr>
          <a:xfrm>
            <a:off x="4740933" y="4481051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A0A651B-0B0D-39A4-145F-3B8DFFD73D5A}"/>
              </a:ext>
            </a:extLst>
          </p:cNvPr>
          <p:cNvSpPr/>
          <p:nvPr/>
        </p:nvSpPr>
        <p:spPr>
          <a:xfrm>
            <a:off x="5369677" y="4479682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DBC067E-CDBF-6753-371C-50CD5C1B50C8}"/>
              </a:ext>
            </a:extLst>
          </p:cNvPr>
          <p:cNvSpPr/>
          <p:nvPr/>
        </p:nvSpPr>
        <p:spPr>
          <a:xfrm>
            <a:off x="6139819" y="4484679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DFBC0E-20CE-D349-BCA7-7FC0F3CA821A}"/>
                  </a:ext>
                </a:extLst>
              </p:cNvPr>
              <p:cNvSpPr txBox="1"/>
              <p:nvPr/>
            </p:nvSpPr>
            <p:spPr>
              <a:xfrm>
                <a:off x="4509320" y="44389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DFBC0E-20CE-D349-BCA7-7FC0F3CA8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20" y="4438970"/>
                <a:ext cx="2667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2197D2D-4D3D-EA39-0651-9E6139C24CA4}"/>
                  </a:ext>
                </a:extLst>
              </p:cNvPr>
              <p:cNvSpPr txBox="1"/>
              <p:nvPr/>
            </p:nvSpPr>
            <p:spPr>
              <a:xfrm>
                <a:off x="5146714" y="4441047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2197D2D-4D3D-EA39-0651-9E6139C2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14" y="4441047"/>
                <a:ext cx="266700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971BE4A-42D2-ED90-E495-D507CA2AC0E7}"/>
                  </a:ext>
                </a:extLst>
              </p:cNvPr>
              <p:cNvSpPr txBox="1"/>
              <p:nvPr/>
            </p:nvSpPr>
            <p:spPr>
              <a:xfrm>
                <a:off x="5907827" y="4448821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971BE4A-42D2-ED90-E495-D507CA2AC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27" y="4448821"/>
                <a:ext cx="266700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8896C08A-05A9-F832-AED1-91AC80CF6931}"/>
              </a:ext>
            </a:extLst>
          </p:cNvPr>
          <p:cNvSpPr txBox="1"/>
          <p:nvPr/>
        </p:nvSpPr>
        <p:spPr>
          <a:xfrm>
            <a:off x="5523706" y="4332376"/>
            <a:ext cx="39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…</a:t>
            </a:r>
            <a:endParaRPr lang="en-US" sz="160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1585B79-0069-7257-B325-D7CC30D800F5}"/>
              </a:ext>
            </a:extLst>
          </p:cNvPr>
          <p:cNvCxnSpPr>
            <a:cxnSpLocks/>
          </p:cNvCxnSpPr>
          <p:nvPr/>
        </p:nvCxnSpPr>
        <p:spPr>
          <a:xfrm flipV="1">
            <a:off x="5439689" y="4694727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15BFF2B-7D69-A402-8946-11E9940717FC}"/>
              </a:ext>
            </a:extLst>
          </p:cNvPr>
          <p:cNvCxnSpPr>
            <a:cxnSpLocks/>
          </p:cNvCxnSpPr>
          <p:nvPr/>
        </p:nvCxnSpPr>
        <p:spPr>
          <a:xfrm flipV="1">
            <a:off x="6215003" y="4702637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381AFDE-20FC-9E41-880B-0FAF29F0246F}"/>
              </a:ext>
            </a:extLst>
          </p:cNvPr>
          <p:cNvCxnSpPr>
            <a:cxnSpLocks/>
          </p:cNvCxnSpPr>
          <p:nvPr/>
        </p:nvCxnSpPr>
        <p:spPr>
          <a:xfrm flipV="1">
            <a:off x="4812123" y="4268495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3425CB0-BC51-D228-842D-1E0E30D2E514}"/>
              </a:ext>
            </a:extLst>
          </p:cNvPr>
          <p:cNvCxnSpPr>
            <a:cxnSpLocks/>
          </p:cNvCxnSpPr>
          <p:nvPr/>
        </p:nvCxnSpPr>
        <p:spPr>
          <a:xfrm flipV="1">
            <a:off x="5439689" y="4270572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819B148D-F1B3-D8CC-187A-9DB8893AC2E1}"/>
              </a:ext>
            </a:extLst>
          </p:cNvPr>
          <p:cNvCxnSpPr>
            <a:cxnSpLocks/>
          </p:cNvCxnSpPr>
          <p:nvPr/>
        </p:nvCxnSpPr>
        <p:spPr>
          <a:xfrm flipV="1">
            <a:off x="6215003" y="4278482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FC31F338-DAF7-F39F-339B-D1D87164F956}"/>
              </a:ext>
            </a:extLst>
          </p:cNvPr>
          <p:cNvSpPr/>
          <p:nvPr/>
        </p:nvSpPr>
        <p:spPr>
          <a:xfrm>
            <a:off x="6485757" y="4914900"/>
            <a:ext cx="1335851" cy="3390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Knowledge Graph Embedding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E39F614-67F9-4DBC-4EA1-6FBE94857990}"/>
              </a:ext>
            </a:extLst>
          </p:cNvPr>
          <p:cNvCxnSpPr>
            <a:cxnSpLocks/>
          </p:cNvCxnSpPr>
          <p:nvPr/>
        </p:nvCxnSpPr>
        <p:spPr>
          <a:xfrm flipV="1">
            <a:off x="7160848" y="5314950"/>
            <a:ext cx="0" cy="219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59CD4ED-2E12-E080-09C2-DE11ECCC7390}"/>
              </a:ext>
            </a:extLst>
          </p:cNvPr>
          <p:cNvCxnSpPr>
            <a:cxnSpLocks/>
          </p:cNvCxnSpPr>
          <p:nvPr/>
        </p:nvCxnSpPr>
        <p:spPr>
          <a:xfrm flipH="1" flipV="1">
            <a:off x="7148916" y="3642958"/>
            <a:ext cx="11931" cy="11913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31499BF5-DE7C-0675-25CD-17F71745B5FF}"/>
              </a:ext>
            </a:extLst>
          </p:cNvPr>
          <p:cNvSpPr/>
          <p:nvPr/>
        </p:nvSpPr>
        <p:spPr>
          <a:xfrm>
            <a:off x="7089657" y="3419042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8856387-2FDD-8CCA-4997-21AA7EF132CA}"/>
                  </a:ext>
                </a:extLst>
              </p:cNvPr>
              <p:cNvSpPr txBox="1"/>
              <p:nvPr/>
            </p:nvSpPr>
            <p:spPr>
              <a:xfrm>
                <a:off x="7177089" y="3368751"/>
                <a:ext cx="25241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𝐺𝐸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8856387-2FDD-8CCA-4997-21AA7EF13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089" y="3368751"/>
                <a:ext cx="252413" cy="215444"/>
              </a:xfrm>
              <a:prstGeom prst="rect">
                <a:avLst/>
              </a:prstGeom>
              <a:blipFill>
                <a:blip r:embed="rId6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775AE4D-6C86-9382-6394-A179762371C1}"/>
              </a:ext>
            </a:extLst>
          </p:cNvPr>
          <p:cNvCxnSpPr>
            <a:cxnSpLocks/>
          </p:cNvCxnSpPr>
          <p:nvPr/>
        </p:nvCxnSpPr>
        <p:spPr>
          <a:xfrm flipV="1">
            <a:off x="4807770" y="3620795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CF7BCFB-4644-53B0-1FF6-3C277A6D1CF6}"/>
              </a:ext>
            </a:extLst>
          </p:cNvPr>
          <p:cNvCxnSpPr>
            <a:cxnSpLocks/>
          </p:cNvCxnSpPr>
          <p:nvPr/>
        </p:nvCxnSpPr>
        <p:spPr>
          <a:xfrm flipV="1">
            <a:off x="5441447" y="3614341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5216AB4-BFDC-D933-939B-C59DF2D8E3D1}"/>
              </a:ext>
            </a:extLst>
          </p:cNvPr>
          <p:cNvCxnSpPr>
            <a:cxnSpLocks/>
          </p:cNvCxnSpPr>
          <p:nvPr/>
        </p:nvCxnSpPr>
        <p:spPr>
          <a:xfrm flipV="1">
            <a:off x="6210650" y="3630700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A37505E0-9E6A-B643-C2A0-5EA8EDD7F19B}"/>
              </a:ext>
            </a:extLst>
          </p:cNvPr>
          <p:cNvSpPr/>
          <p:nvPr/>
        </p:nvSpPr>
        <p:spPr>
          <a:xfrm>
            <a:off x="4740933" y="3419042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A893633-2575-FF01-FB3B-097A644EF69E}"/>
              </a:ext>
            </a:extLst>
          </p:cNvPr>
          <p:cNvSpPr/>
          <p:nvPr/>
        </p:nvSpPr>
        <p:spPr>
          <a:xfrm>
            <a:off x="5375788" y="3409142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DE4F445-B9DB-9987-0BEE-59133B5D5A38}"/>
              </a:ext>
            </a:extLst>
          </p:cNvPr>
          <p:cNvSpPr/>
          <p:nvPr/>
        </p:nvSpPr>
        <p:spPr>
          <a:xfrm>
            <a:off x="6139819" y="3422588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E7BE8130-43D9-E353-4621-D597A9F03C78}"/>
                  </a:ext>
                </a:extLst>
              </p:cNvPr>
              <p:cNvSpPr txBox="1"/>
              <p:nvPr/>
            </p:nvSpPr>
            <p:spPr>
              <a:xfrm>
                <a:off x="4509320" y="3376961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E7BE8130-43D9-E353-4621-D597A9F03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20" y="3376961"/>
                <a:ext cx="266700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83493D4C-4923-C8E1-3138-522985132EA7}"/>
                  </a:ext>
                </a:extLst>
              </p:cNvPr>
              <p:cNvSpPr txBox="1"/>
              <p:nvPr/>
            </p:nvSpPr>
            <p:spPr>
              <a:xfrm>
                <a:off x="5152825" y="3370507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83493D4C-4923-C8E1-3138-52298513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25" y="3370507"/>
                <a:ext cx="266700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851D498-5B36-42CA-70BF-1E90B167C686}"/>
                  </a:ext>
                </a:extLst>
              </p:cNvPr>
              <p:cNvSpPr txBox="1"/>
              <p:nvPr/>
            </p:nvSpPr>
            <p:spPr>
              <a:xfrm>
                <a:off x="5907827" y="338673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851D498-5B36-42CA-70BF-1E90B167C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27" y="3386730"/>
                <a:ext cx="266700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feld 45">
            <a:extLst>
              <a:ext uri="{FF2B5EF4-FFF2-40B4-BE49-F238E27FC236}">
                <a16:creationId xmlns:a16="http://schemas.microsoft.com/office/drawing/2014/main" id="{C21B59CF-931B-7C3C-D782-93B577C85AB6}"/>
              </a:ext>
            </a:extLst>
          </p:cNvPr>
          <p:cNvSpPr txBox="1"/>
          <p:nvPr/>
        </p:nvSpPr>
        <p:spPr>
          <a:xfrm>
            <a:off x="5529777" y="3264195"/>
            <a:ext cx="39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…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565B8D5-0CD6-4EF7-24AD-1C5BEA62921D}"/>
                  </a:ext>
                </a:extLst>
              </p:cNvPr>
              <p:cNvSpPr txBox="1"/>
              <p:nvPr/>
            </p:nvSpPr>
            <p:spPr>
              <a:xfrm>
                <a:off x="4221413" y="2901564"/>
                <a:ext cx="524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800" dirty="0"/>
                  <a:t> ||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𝐺𝐸</m:t>
                    </m:r>
                  </m:oMath>
                </a14:m>
                <a:endParaRPr lang="en-US" sz="800" dirty="0"/>
              </a:p>
              <a:p>
                <a:endParaRPr lang="en-US" sz="8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565B8D5-0CD6-4EF7-24AD-1C5BEA62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13" y="2901564"/>
                <a:ext cx="524649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5F3721C-EE12-3F33-248F-E2F8C01D66B3}"/>
              </a:ext>
            </a:extLst>
          </p:cNvPr>
          <p:cNvCxnSpPr>
            <a:cxnSpLocks/>
          </p:cNvCxnSpPr>
          <p:nvPr/>
        </p:nvCxnSpPr>
        <p:spPr>
          <a:xfrm flipV="1">
            <a:off x="4817250" y="3153022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>
            <a:extLst>
              <a:ext uri="{FF2B5EF4-FFF2-40B4-BE49-F238E27FC236}">
                <a16:creationId xmlns:a16="http://schemas.microsoft.com/office/drawing/2014/main" id="{7C52C7F0-4578-34A6-CD15-71CAA90908D1}"/>
              </a:ext>
            </a:extLst>
          </p:cNvPr>
          <p:cNvSpPr/>
          <p:nvPr/>
        </p:nvSpPr>
        <p:spPr>
          <a:xfrm>
            <a:off x="4701082" y="2951099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FDA9F4D-CE01-9155-ADAD-E0D5ACC0EFB0}"/>
              </a:ext>
            </a:extLst>
          </p:cNvPr>
          <p:cNvCxnSpPr>
            <a:cxnSpLocks/>
          </p:cNvCxnSpPr>
          <p:nvPr/>
        </p:nvCxnSpPr>
        <p:spPr>
          <a:xfrm flipV="1">
            <a:off x="5442625" y="3149615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BBEF5B0-149F-DD71-C8EC-896E4F62C550}"/>
              </a:ext>
            </a:extLst>
          </p:cNvPr>
          <p:cNvCxnSpPr>
            <a:cxnSpLocks/>
          </p:cNvCxnSpPr>
          <p:nvPr/>
        </p:nvCxnSpPr>
        <p:spPr>
          <a:xfrm flipV="1">
            <a:off x="6206297" y="3151877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785F0689-E92A-AA6E-4037-4CD13E617624}"/>
              </a:ext>
            </a:extLst>
          </p:cNvPr>
          <p:cNvSpPr/>
          <p:nvPr/>
        </p:nvSpPr>
        <p:spPr>
          <a:xfrm>
            <a:off x="4791734" y="2950609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1937FDDA-6430-E7F1-B23D-E4C03FF6BE90}"/>
              </a:ext>
            </a:extLst>
          </p:cNvPr>
          <p:cNvSpPr/>
          <p:nvPr/>
        </p:nvSpPr>
        <p:spPr>
          <a:xfrm>
            <a:off x="5328873" y="2953964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0FE2F2B-9716-C3EF-E018-25533EBA69D8}"/>
              </a:ext>
            </a:extLst>
          </p:cNvPr>
          <p:cNvSpPr/>
          <p:nvPr/>
        </p:nvSpPr>
        <p:spPr>
          <a:xfrm>
            <a:off x="5419525" y="2953474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B34C2C45-2913-60C6-2065-BAE3BDED9C6D}"/>
              </a:ext>
            </a:extLst>
          </p:cNvPr>
          <p:cNvSpPr/>
          <p:nvPr/>
        </p:nvSpPr>
        <p:spPr>
          <a:xfrm>
            <a:off x="6083875" y="2951269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229D5C28-2127-F992-6236-2F956A1D36D2}"/>
              </a:ext>
            </a:extLst>
          </p:cNvPr>
          <p:cNvSpPr/>
          <p:nvPr/>
        </p:nvSpPr>
        <p:spPr>
          <a:xfrm>
            <a:off x="6174527" y="2950779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A69FBF7-26D6-9D7A-3416-581A4BCDDE5B}"/>
              </a:ext>
            </a:extLst>
          </p:cNvPr>
          <p:cNvCxnSpPr>
            <a:cxnSpLocks/>
          </p:cNvCxnSpPr>
          <p:nvPr/>
        </p:nvCxnSpPr>
        <p:spPr>
          <a:xfrm flipH="1" flipV="1">
            <a:off x="6316906" y="3090643"/>
            <a:ext cx="751375" cy="3383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EE8FF1D8-5385-CF89-5738-4A1DEC08B73F}"/>
              </a:ext>
            </a:extLst>
          </p:cNvPr>
          <p:cNvCxnSpPr>
            <a:cxnSpLocks/>
          </p:cNvCxnSpPr>
          <p:nvPr/>
        </p:nvCxnSpPr>
        <p:spPr>
          <a:xfrm flipH="1" flipV="1">
            <a:off x="5506676" y="3097474"/>
            <a:ext cx="1561605" cy="33141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0D3F9ECC-A671-B536-3B8E-F221582958FD}"/>
              </a:ext>
            </a:extLst>
          </p:cNvPr>
          <p:cNvCxnSpPr>
            <a:cxnSpLocks/>
          </p:cNvCxnSpPr>
          <p:nvPr/>
        </p:nvCxnSpPr>
        <p:spPr>
          <a:xfrm flipH="1" flipV="1">
            <a:off x="4928883" y="3112571"/>
            <a:ext cx="2139398" cy="3164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FEE26944-CF95-8C22-69B8-2EE269032D49}"/>
                  </a:ext>
                </a:extLst>
              </p:cNvPr>
              <p:cNvSpPr txBox="1"/>
              <p:nvPr/>
            </p:nvSpPr>
            <p:spPr>
              <a:xfrm>
                <a:off x="4873219" y="2900021"/>
                <a:ext cx="524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800" dirty="0"/>
                  <a:t> ||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𝐺𝐸</m:t>
                    </m:r>
                  </m:oMath>
                </a14:m>
                <a:endParaRPr lang="en-US" sz="800" dirty="0"/>
              </a:p>
              <a:p>
                <a:endParaRPr lang="en-US" sz="8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FEE26944-CF95-8C22-69B8-2EE269032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219" y="2900021"/>
                <a:ext cx="524649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3FFF3481-9872-9B78-4349-5035141741AA}"/>
                  </a:ext>
                </a:extLst>
              </p:cNvPr>
              <p:cNvSpPr txBox="1"/>
              <p:nvPr/>
            </p:nvSpPr>
            <p:spPr>
              <a:xfrm>
                <a:off x="5617294" y="2899237"/>
                <a:ext cx="563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800" dirty="0"/>
                  <a:t> ||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𝐺𝐸</m:t>
                    </m:r>
                  </m:oMath>
                </a14:m>
                <a:endParaRPr lang="en-US" sz="800" dirty="0"/>
              </a:p>
              <a:p>
                <a:endParaRPr lang="en-US" sz="800" dirty="0"/>
              </a:p>
            </p:txBody>
          </p:sp>
        </mc:Choice>
        <mc:Fallback xmlns=""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3FFF3481-9872-9B78-4349-503514174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294" y="2899237"/>
                <a:ext cx="563859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hteck 81">
            <a:extLst>
              <a:ext uri="{FF2B5EF4-FFF2-40B4-BE49-F238E27FC236}">
                <a16:creationId xmlns:a16="http://schemas.microsoft.com/office/drawing/2014/main" id="{ED145DEF-5F4C-BA9F-FEA8-0B935FAD37B6}"/>
              </a:ext>
            </a:extLst>
          </p:cNvPr>
          <p:cNvSpPr/>
          <p:nvPr/>
        </p:nvSpPr>
        <p:spPr>
          <a:xfrm>
            <a:off x="4642669" y="2290351"/>
            <a:ext cx="1734319" cy="33906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Mean &amp; Attention </a:t>
            </a:r>
            <a:r>
              <a:rPr lang="de-DE" sz="900" dirty="0" err="1">
                <a:solidFill>
                  <a:schemeClr val="tx1"/>
                </a:solidFill>
              </a:rPr>
              <a:t>Mechanism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E119B2D1-21BF-3EFA-950A-EF6F8558F2E1}"/>
              </a:ext>
            </a:extLst>
          </p:cNvPr>
          <p:cNvCxnSpPr>
            <a:cxnSpLocks/>
          </p:cNvCxnSpPr>
          <p:nvPr/>
        </p:nvCxnSpPr>
        <p:spPr>
          <a:xfrm flipV="1">
            <a:off x="4805627" y="2703532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BB4A79D-2A42-CC9A-EF45-7B5771A60231}"/>
              </a:ext>
            </a:extLst>
          </p:cNvPr>
          <p:cNvCxnSpPr>
            <a:cxnSpLocks/>
          </p:cNvCxnSpPr>
          <p:nvPr/>
        </p:nvCxnSpPr>
        <p:spPr>
          <a:xfrm flipV="1">
            <a:off x="5431002" y="2700125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157C820A-4164-9188-A91F-92490473B205}"/>
              </a:ext>
            </a:extLst>
          </p:cNvPr>
          <p:cNvCxnSpPr>
            <a:cxnSpLocks/>
          </p:cNvCxnSpPr>
          <p:nvPr/>
        </p:nvCxnSpPr>
        <p:spPr>
          <a:xfrm flipV="1">
            <a:off x="6194674" y="2702387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>
            <a:extLst>
              <a:ext uri="{FF2B5EF4-FFF2-40B4-BE49-F238E27FC236}">
                <a16:creationId xmlns:a16="http://schemas.microsoft.com/office/drawing/2014/main" id="{69371541-B707-B9E3-7540-8E7CDACA16A4}"/>
              </a:ext>
            </a:extLst>
          </p:cNvPr>
          <p:cNvSpPr/>
          <p:nvPr/>
        </p:nvSpPr>
        <p:spPr>
          <a:xfrm>
            <a:off x="5411833" y="1855133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7CEBB0E5-7A0A-FD0D-C29B-2DD6ADD0AD49}"/>
              </a:ext>
            </a:extLst>
          </p:cNvPr>
          <p:cNvSpPr/>
          <p:nvPr/>
        </p:nvSpPr>
        <p:spPr>
          <a:xfrm>
            <a:off x="5502485" y="1854643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5380821F-6B0F-98B1-45E0-55D85E937EEB}"/>
              </a:ext>
            </a:extLst>
          </p:cNvPr>
          <p:cNvCxnSpPr>
            <a:cxnSpLocks/>
          </p:cNvCxnSpPr>
          <p:nvPr/>
        </p:nvCxnSpPr>
        <p:spPr>
          <a:xfrm flipV="1">
            <a:off x="5506676" y="2052425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197B47E7-BEF1-1130-C250-36C792F3AF71}"/>
              </a:ext>
            </a:extLst>
          </p:cNvPr>
          <p:cNvSpPr/>
          <p:nvPr/>
        </p:nvSpPr>
        <p:spPr>
          <a:xfrm>
            <a:off x="4635325" y="1246247"/>
            <a:ext cx="1734319" cy="33906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Triple Scoring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03B1E471-D4E9-F3C8-45F0-68735DC8C804}"/>
              </a:ext>
            </a:extLst>
          </p:cNvPr>
          <p:cNvCxnSpPr>
            <a:cxnSpLocks/>
          </p:cNvCxnSpPr>
          <p:nvPr/>
        </p:nvCxnSpPr>
        <p:spPr>
          <a:xfrm flipV="1">
            <a:off x="5532093" y="1639675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77E0C6C3-1173-5AA7-4677-9FB4539682BD}"/>
              </a:ext>
            </a:extLst>
          </p:cNvPr>
          <p:cNvCxnSpPr>
            <a:cxnSpLocks/>
          </p:cNvCxnSpPr>
          <p:nvPr/>
        </p:nvCxnSpPr>
        <p:spPr>
          <a:xfrm flipV="1">
            <a:off x="5506676" y="952582"/>
            <a:ext cx="0" cy="158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91DF1994-3A5D-F6A7-8469-B2C22F3F0470}"/>
              </a:ext>
            </a:extLst>
          </p:cNvPr>
          <p:cNvSpPr txBox="1"/>
          <p:nvPr/>
        </p:nvSpPr>
        <p:spPr>
          <a:xfrm>
            <a:off x="4791734" y="632960"/>
            <a:ext cx="146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Output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99040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BE33BE-3B9F-96ED-BC7B-234D852C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BF8A7A-8F59-6873-65AE-332506E8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570698-8716-58FF-4BF7-D1CC6358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E5D15E-C5B4-729A-C4E5-64B06F921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725" y="5482995"/>
            <a:ext cx="3983981" cy="33906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7B6447A-8AA4-A899-59AB-6D4A8AA162FF}"/>
              </a:ext>
            </a:extLst>
          </p:cNvPr>
          <p:cNvSpPr/>
          <p:nvPr/>
        </p:nvSpPr>
        <p:spPr>
          <a:xfrm>
            <a:off x="4642669" y="4946650"/>
            <a:ext cx="1734318" cy="3390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 err="1">
                <a:solidFill>
                  <a:schemeClr val="tx1"/>
                </a:solidFill>
              </a:rPr>
              <a:t>Preprocessing</a:t>
            </a:r>
            <a:r>
              <a:rPr lang="de-DE" sz="900" b="1" dirty="0">
                <a:solidFill>
                  <a:schemeClr val="tx1"/>
                </a:solidFill>
              </a:rPr>
              <a:t> &amp; </a:t>
            </a:r>
            <a:br>
              <a:rPr lang="de-DE" sz="900" b="1" dirty="0">
                <a:solidFill>
                  <a:schemeClr val="tx1"/>
                </a:solidFill>
              </a:rPr>
            </a:br>
            <a:r>
              <a:rPr lang="de-DE" sz="900" b="1" dirty="0" err="1">
                <a:solidFill>
                  <a:schemeClr val="tx1"/>
                </a:solidFill>
              </a:rPr>
              <a:t>Tokenization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233246-4D0D-802F-623A-D4EE4F6F0550}"/>
              </a:ext>
            </a:extLst>
          </p:cNvPr>
          <p:cNvSpPr/>
          <p:nvPr/>
        </p:nvSpPr>
        <p:spPr>
          <a:xfrm>
            <a:off x="4642669" y="4059662"/>
            <a:ext cx="1734319" cy="3390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Language Model </a:t>
            </a:r>
            <a:br>
              <a:rPr lang="de-DE" sz="900" b="1" dirty="0">
                <a:solidFill>
                  <a:schemeClr val="tx1"/>
                </a:solidFill>
              </a:rPr>
            </a:br>
            <a:r>
              <a:rPr lang="de-DE" sz="900" b="1" dirty="0">
                <a:solidFill>
                  <a:schemeClr val="tx1"/>
                </a:solidFill>
              </a:rPr>
              <a:t>Encoder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AB73514-7A29-F239-AA03-D26E5DD9B3D1}"/>
              </a:ext>
            </a:extLst>
          </p:cNvPr>
          <p:cNvSpPr/>
          <p:nvPr/>
        </p:nvSpPr>
        <p:spPr>
          <a:xfrm>
            <a:off x="4740933" y="4595351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9E80FCD-28EC-662E-5A79-4BDC3613B415}"/>
              </a:ext>
            </a:extLst>
          </p:cNvPr>
          <p:cNvSpPr/>
          <p:nvPr/>
        </p:nvSpPr>
        <p:spPr>
          <a:xfrm>
            <a:off x="5369677" y="4593982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EBF376A-E6A3-F9D4-B63D-B259B180E8CB}"/>
              </a:ext>
            </a:extLst>
          </p:cNvPr>
          <p:cNvSpPr/>
          <p:nvPr/>
        </p:nvSpPr>
        <p:spPr>
          <a:xfrm>
            <a:off x="6139819" y="4598979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5CF41-D806-DF42-AFDA-CC385CE28F2E}"/>
                  </a:ext>
                </a:extLst>
              </p:cNvPr>
              <p:cNvSpPr txBox="1"/>
              <p:nvPr/>
            </p:nvSpPr>
            <p:spPr>
              <a:xfrm>
                <a:off x="4509320" y="4553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5CF41-D806-DF42-AFDA-CC385CE28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20" y="4553270"/>
                <a:ext cx="2667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4CC30EF-647B-888D-BCA2-1C617BBB260A}"/>
                  </a:ext>
                </a:extLst>
              </p:cNvPr>
              <p:cNvSpPr txBox="1"/>
              <p:nvPr/>
            </p:nvSpPr>
            <p:spPr>
              <a:xfrm>
                <a:off x="5146714" y="4555347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4CC30EF-647B-888D-BCA2-1C617BBB2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14" y="4555347"/>
                <a:ext cx="266700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C8251AB-09D5-6BE7-EC68-43C39700F7CA}"/>
                  </a:ext>
                </a:extLst>
              </p:cNvPr>
              <p:cNvSpPr txBox="1"/>
              <p:nvPr/>
            </p:nvSpPr>
            <p:spPr>
              <a:xfrm>
                <a:off x="5907827" y="4563121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C8251AB-09D5-6BE7-EC68-43C39700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27" y="4563121"/>
                <a:ext cx="266700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1E03030A-C9F9-0D85-4E43-0B55D84EDD36}"/>
              </a:ext>
            </a:extLst>
          </p:cNvPr>
          <p:cNvSpPr txBox="1"/>
          <p:nvPr/>
        </p:nvSpPr>
        <p:spPr>
          <a:xfrm>
            <a:off x="5523706" y="4446676"/>
            <a:ext cx="39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…</a:t>
            </a:r>
            <a:endParaRPr lang="en-US" sz="1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8D8F577-5BCC-D30F-A22C-86B87AABF509}"/>
              </a:ext>
            </a:extLst>
          </p:cNvPr>
          <p:cNvSpPr/>
          <p:nvPr/>
        </p:nvSpPr>
        <p:spPr>
          <a:xfrm>
            <a:off x="6509163" y="4946650"/>
            <a:ext cx="1335851" cy="3390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Knowledge Graph Embedding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9462B47-7AE0-6072-D8B7-41F01AA7E49B}"/>
              </a:ext>
            </a:extLst>
          </p:cNvPr>
          <p:cNvSpPr/>
          <p:nvPr/>
        </p:nvSpPr>
        <p:spPr>
          <a:xfrm>
            <a:off x="7088858" y="3696393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BB3AB44-2DC0-B9AF-D833-78FA59255B34}"/>
                  </a:ext>
                </a:extLst>
              </p:cNvPr>
              <p:cNvSpPr txBox="1"/>
              <p:nvPr/>
            </p:nvSpPr>
            <p:spPr>
              <a:xfrm>
                <a:off x="7193690" y="3654320"/>
                <a:ext cx="25241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𝐺𝐸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BB3AB44-2DC0-B9AF-D833-78FA59255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90" y="3654320"/>
                <a:ext cx="252413" cy="215444"/>
              </a:xfrm>
              <a:prstGeom prst="rect">
                <a:avLst/>
              </a:prstGeom>
              <a:blipFill>
                <a:blip r:embed="rId6"/>
                <a:stretch>
                  <a:fillRect r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EE7BF16-361C-90CF-7B4D-A58B6D7186A1}"/>
                  </a:ext>
                </a:extLst>
              </p:cNvPr>
              <p:cNvSpPr txBox="1"/>
              <p:nvPr/>
            </p:nvSpPr>
            <p:spPr>
              <a:xfrm>
                <a:off x="4214116" y="3320757"/>
                <a:ext cx="524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800" dirty="0"/>
                  <a:t> ||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𝐺𝐸</m:t>
                    </m:r>
                  </m:oMath>
                </a14:m>
                <a:endParaRPr lang="en-US" sz="800" dirty="0"/>
              </a:p>
              <a:p>
                <a:endParaRPr lang="en-US" sz="8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EE7BF16-361C-90CF-7B4D-A58B6D718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116" y="3320757"/>
                <a:ext cx="52464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lipse 52">
            <a:extLst>
              <a:ext uri="{FF2B5EF4-FFF2-40B4-BE49-F238E27FC236}">
                <a16:creationId xmlns:a16="http://schemas.microsoft.com/office/drawing/2014/main" id="{D7D6B352-4B98-9850-0A77-B981BDC115B0}"/>
              </a:ext>
            </a:extLst>
          </p:cNvPr>
          <p:cNvSpPr/>
          <p:nvPr/>
        </p:nvSpPr>
        <p:spPr>
          <a:xfrm>
            <a:off x="4693785" y="3370292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FD270000-E5A9-C0A9-2BCE-CE9A76922D02}"/>
              </a:ext>
            </a:extLst>
          </p:cNvPr>
          <p:cNvSpPr/>
          <p:nvPr/>
        </p:nvSpPr>
        <p:spPr>
          <a:xfrm>
            <a:off x="4784437" y="3369802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C73CB056-5BDD-A889-C69E-3AB9EDE0F55E}"/>
              </a:ext>
            </a:extLst>
          </p:cNvPr>
          <p:cNvSpPr/>
          <p:nvPr/>
        </p:nvSpPr>
        <p:spPr>
          <a:xfrm>
            <a:off x="5321576" y="3373157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801C1AC-53F7-E633-3DD3-1CE88A536E96}"/>
              </a:ext>
            </a:extLst>
          </p:cNvPr>
          <p:cNvSpPr/>
          <p:nvPr/>
        </p:nvSpPr>
        <p:spPr>
          <a:xfrm>
            <a:off x="5412228" y="3372667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4F94C4D-531B-6E65-80B5-FAB52926CD88}"/>
              </a:ext>
            </a:extLst>
          </p:cNvPr>
          <p:cNvSpPr/>
          <p:nvPr/>
        </p:nvSpPr>
        <p:spPr>
          <a:xfrm>
            <a:off x="6100388" y="3370462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1A40342-2882-150E-7FD0-F24FBE37F3A0}"/>
              </a:ext>
            </a:extLst>
          </p:cNvPr>
          <p:cNvSpPr/>
          <p:nvPr/>
        </p:nvSpPr>
        <p:spPr>
          <a:xfrm>
            <a:off x="6191040" y="3369972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0877548E-640F-E301-A36B-DD5930A17921}"/>
              </a:ext>
            </a:extLst>
          </p:cNvPr>
          <p:cNvCxnSpPr>
            <a:cxnSpLocks/>
          </p:cNvCxnSpPr>
          <p:nvPr/>
        </p:nvCxnSpPr>
        <p:spPr>
          <a:xfrm flipH="1" flipV="1">
            <a:off x="6354809" y="3471038"/>
            <a:ext cx="677054" cy="29497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3196EE5D-04EA-D7AA-835A-ACA629A3688E}"/>
              </a:ext>
            </a:extLst>
          </p:cNvPr>
          <p:cNvCxnSpPr>
            <a:cxnSpLocks/>
          </p:cNvCxnSpPr>
          <p:nvPr/>
        </p:nvCxnSpPr>
        <p:spPr>
          <a:xfrm flipH="1" flipV="1">
            <a:off x="5562691" y="3476418"/>
            <a:ext cx="1469172" cy="29197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194FFB2B-E795-AF86-B951-87C04F1FC7EA}"/>
              </a:ext>
            </a:extLst>
          </p:cNvPr>
          <p:cNvCxnSpPr>
            <a:cxnSpLocks/>
          </p:cNvCxnSpPr>
          <p:nvPr/>
        </p:nvCxnSpPr>
        <p:spPr>
          <a:xfrm flipH="1" flipV="1">
            <a:off x="4982048" y="3529020"/>
            <a:ext cx="2059288" cy="23986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75FC3B17-A2C0-86B5-BC28-C2D937F5C036}"/>
                  </a:ext>
                </a:extLst>
              </p:cNvPr>
              <p:cNvSpPr txBox="1"/>
              <p:nvPr/>
            </p:nvSpPr>
            <p:spPr>
              <a:xfrm>
                <a:off x="4865922" y="3319214"/>
                <a:ext cx="524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800" dirty="0"/>
                  <a:t> ||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𝐺𝐸</m:t>
                    </m:r>
                  </m:oMath>
                </a14:m>
                <a:endParaRPr lang="en-US" sz="800" dirty="0"/>
              </a:p>
              <a:p>
                <a:endParaRPr lang="en-US" sz="8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75FC3B17-A2C0-86B5-BC28-C2D937F5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22" y="3319214"/>
                <a:ext cx="52464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987B00AB-CE5D-B6C4-7672-2BA5B2B58A8C}"/>
                  </a:ext>
                </a:extLst>
              </p:cNvPr>
              <p:cNvSpPr txBox="1"/>
              <p:nvPr/>
            </p:nvSpPr>
            <p:spPr>
              <a:xfrm>
                <a:off x="5633807" y="3318430"/>
                <a:ext cx="563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800" dirty="0"/>
                  <a:t> ||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𝐺𝐸</m:t>
                    </m:r>
                  </m:oMath>
                </a14:m>
                <a:endParaRPr lang="en-US" sz="800" dirty="0"/>
              </a:p>
              <a:p>
                <a:endParaRPr lang="en-US" sz="800" dirty="0"/>
              </a:p>
            </p:txBody>
          </p:sp>
        </mc:Choice>
        <mc:Fallback xmlns=""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987B00AB-CE5D-B6C4-7672-2BA5B2B5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807" y="3318430"/>
                <a:ext cx="563859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hteck 81">
            <a:extLst>
              <a:ext uri="{FF2B5EF4-FFF2-40B4-BE49-F238E27FC236}">
                <a16:creationId xmlns:a16="http://schemas.microsoft.com/office/drawing/2014/main" id="{DBBCDCC6-D6D8-59CC-3145-0B19441F9DBC}"/>
              </a:ext>
            </a:extLst>
          </p:cNvPr>
          <p:cNvSpPr/>
          <p:nvPr/>
        </p:nvSpPr>
        <p:spPr>
          <a:xfrm>
            <a:off x="4642669" y="2836451"/>
            <a:ext cx="1734319" cy="33906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Mean &amp; </a:t>
            </a:r>
            <a:br>
              <a:rPr lang="de-DE" sz="900" b="1" dirty="0">
                <a:solidFill>
                  <a:schemeClr val="tx1"/>
                </a:solidFill>
              </a:rPr>
            </a:br>
            <a:r>
              <a:rPr lang="de-DE" sz="900" b="1" dirty="0">
                <a:solidFill>
                  <a:schemeClr val="tx1"/>
                </a:solidFill>
              </a:rPr>
              <a:t>Attention </a:t>
            </a:r>
            <a:r>
              <a:rPr lang="de-DE" sz="900" b="1" dirty="0" err="1">
                <a:solidFill>
                  <a:schemeClr val="tx1"/>
                </a:solidFill>
              </a:rPr>
              <a:t>Mechanism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6D03227-02EA-5EDB-221E-157374325EC5}"/>
              </a:ext>
            </a:extLst>
          </p:cNvPr>
          <p:cNvSpPr/>
          <p:nvPr/>
        </p:nvSpPr>
        <p:spPr>
          <a:xfrm>
            <a:off x="5399752" y="2488408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54054704-2B65-F99F-4BF7-E900F8C6D344}"/>
              </a:ext>
            </a:extLst>
          </p:cNvPr>
          <p:cNvSpPr/>
          <p:nvPr/>
        </p:nvSpPr>
        <p:spPr>
          <a:xfrm>
            <a:off x="5490404" y="2487918"/>
            <a:ext cx="142379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2076735-6DD9-E92E-8D7D-3F4846800C6D}"/>
              </a:ext>
            </a:extLst>
          </p:cNvPr>
          <p:cNvSpPr/>
          <p:nvPr/>
        </p:nvSpPr>
        <p:spPr>
          <a:xfrm>
            <a:off x="4635325" y="1920150"/>
            <a:ext cx="1734319" cy="33906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Triple Scoring</a:t>
            </a:r>
            <a:endParaRPr lang="en-US" sz="9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0D21F1D1-8684-8D5F-F7A7-0B185E222EBD}"/>
                  </a:ext>
                </a:extLst>
              </p:cNvPr>
              <p:cNvSpPr txBox="1"/>
              <p:nvPr/>
            </p:nvSpPr>
            <p:spPr>
              <a:xfrm>
                <a:off x="4823472" y="1488095"/>
                <a:ext cx="146417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50" b="1" dirty="0"/>
              </a:p>
            </p:txBody>
          </p:sp>
        </mc:Choice>
        <mc:Fallback xmlns="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0D21F1D1-8684-8D5F-F7A7-0B185E222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472" y="1488095"/>
                <a:ext cx="1464174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5A9BB3A-8038-FBBA-98EE-7604E98F9E1E}"/>
              </a:ext>
            </a:extLst>
          </p:cNvPr>
          <p:cNvCxnSpPr>
            <a:cxnSpLocks/>
          </p:cNvCxnSpPr>
          <p:nvPr/>
        </p:nvCxnSpPr>
        <p:spPr>
          <a:xfrm flipV="1">
            <a:off x="5502484" y="5324673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1526AF4-9659-5303-460E-2D17080DA357}"/>
              </a:ext>
            </a:extLst>
          </p:cNvPr>
          <p:cNvCxnSpPr>
            <a:cxnSpLocks/>
          </p:cNvCxnSpPr>
          <p:nvPr/>
        </p:nvCxnSpPr>
        <p:spPr>
          <a:xfrm flipV="1">
            <a:off x="7170738" y="5321498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C759A55-4886-A06E-CF36-DBD3CC200A49}"/>
              </a:ext>
            </a:extLst>
          </p:cNvPr>
          <p:cNvCxnSpPr>
            <a:cxnSpLocks/>
          </p:cNvCxnSpPr>
          <p:nvPr/>
        </p:nvCxnSpPr>
        <p:spPr>
          <a:xfrm flipV="1">
            <a:off x="4811392" y="4775010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1F54CF3-9066-2DEF-032B-936D15DAC290}"/>
              </a:ext>
            </a:extLst>
          </p:cNvPr>
          <p:cNvCxnSpPr>
            <a:cxnSpLocks/>
          </p:cNvCxnSpPr>
          <p:nvPr/>
        </p:nvCxnSpPr>
        <p:spPr>
          <a:xfrm flipV="1">
            <a:off x="5439733" y="4775368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975C46-6F69-8F4D-4989-0E3E662E7706}"/>
              </a:ext>
            </a:extLst>
          </p:cNvPr>
          <p:cNvCxnSpPr>
            <a:cxnSpLocks/>
          </p:cNvCxnSpPr>
          <p:nvPr/>
        </p:nvCxnSpPr>
        <p:spPr>
          <a:xfrm flipV="1">
            <a:off x="6217384" y="4774216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86900F6B-88D0-7A80-9315-57204A3B1E1F}"/>
              </a:ext>
            </a:extLst>
          </p:cNvPr>
          <p:cNvSpPr/>
          <p:nvPr/>
        </p:nvSpPr>
        <p:spPr>
          <a:xfrm>
            <a:off x="9008769" y="3833622"/>
            <a:ext cx="1897409" cy="1693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2063D8E-F146-E3DA-80C4-7BA88EAC7139}"/>
              </a:ext>
            </a:extLst>
          </p:cNvPr>
          <p:cNvCxnSpPr>
            <a:cxnSpLocks/>
          </p:cNvCxnSpPr>
          <p:nvPr/>
        </p:nvCxnSpPr>
        <p:spPr>
          <a:xfrm flipV="1">
            <a:off x="4810308" y="4441556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245C972-6DE4-5A1C-DD3A-6D8AC0B59A6C}"/>
              </a:ext>
            </a:extLst>
          </p:cNvPr>
          <p:cNvCxnSpPr>
            <a:cxnSpLocks/>
          </p:cNvCxnSpPr>
          <p:nvPr/>
        </p:nvCxnSpPr>
        <p:spPr>
          <a:xfrm flipV="1">
            <a:off x="5438649" y="4441914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A47AF52-AE2C-7E65-DB18-D4C79307403A}"/>
              </a:ext>
            </a:extLst>
          </p:cNvPr>
          <p:cNvCxnSpPr>
            <a:cxnSpLocks/>
          </p:cNvCxnSpPr>
          <p:nvPr/>
        </p:nvCxnSpPr>
        <p:spPr>
          <a:xfrm flipV="1">
            <a:off x="6216300" y="4440762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3E6D451-CDFA-9255-FE4A-B07BA411D24A}"/>
              </a:ext>
            </a:extLst>
          </p:cNvPr>
          <p:cNvSpPr/>
          <p:nvPr/>
        </p:nvSpPr>
        <p:spPr>
          <a:xfrm>
            <a:off x="9638293" y="2770942"/>
            <a:ext cx="112399" cy="809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C48D2639-43B4-0A94-E2C4-4F3E5347CE06}"/>
              </a:ext>
            </a:extLst>
          </p:cNvPr>
          <p:cNvSpPr/>
          <p:nvPr/>
        </p:nvSpPr>
        <p:spPr>
          <a:xfrm>
            <a:off x="4740933" y="3694012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CF64E6-EFEA-0B46-36CD-E21C92ADA72F}"/>
              </a:ext>
            </a:extLst>
          </p:cNvPr>
          <p:cNvSpPr/>
          <p:nvPr/>
        </p:nvSpPr>
        <p:spPr>
          <a:xfrm>
            <a:off x="5369677" y="3692643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124D59FB-8F5F-CEB1-22CF-90A5F0F85426}"/>
              </a:ext>
            </a:extLst>
          </p:cNvPr>
          <p:cNvSpPr/>
          <p:nvPr/>
        </p:nvSpPr>
        <p:spPr>
          <a:xfrm>
            <a:off x="6139819" y="3697640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73F34A46-D13D-A1DC-8A3E-BD355E33415E}"/>
                  </a:ext>
                </a:extLst>
              </p:cNvPr>
              <p:cNvSpPr txBox="1"/>
              <p:nvPr/>
            </p:nvSpPr>
            <p:spPr>
              <a:xfrm>
                <a:off x="4509320" y="3651931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73F34A46-D13D-A1DC-8A3E-BD355E334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20" y="3651931"/>
                <a:ext cx="266700" cy="215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46CD882C-269C-EE04-7199-5D9197B96DE7}"/>
                  </a:ext>
                </a:extLst>
              </p:cNvPr>
              <p:cNvSpPr txBox="1"/>
              <p:nvPr/>
            </p:nvSpPr>
            <p:spPr>
              <a:xfrm>
                <a:off x="5146714" y="3654008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46CD882C-269C-EE04-7199-5D9197B96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14" y="3654008"/>
                <a:ext cx="266700" cy="2154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BBAB2282-E4E8-C979-9C15-B75945A561D2}"/>
                  </a:ext>
                </a:extLst>
              </p:cNvPr>
              <p:cNvSpPr txBox="1"/>
              <p:nvPr/>
            </p:nvSpPr>
            <p:spPr>
              <a:xfrm>
                <a:off x="5907827" y="3661782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BBAB2282-E4E8-C979-9C15-B75945A56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27" y="3661782"/>
                <a:ext cx="266700" cy="2154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feld 68">
            <a:extLst>
              <a:ext uri="{FF2B5EF4-FFF2-40B4-BE49-F238E27FC236}">
                <a16:creationId xmlns:a16="http://schemas.microsoft.com/office/drawing/2014/main" id="{15CA311B-82FB-EC1A-8FCA-BB3910AD8BD2}"/>
              </a:ext>
            </a:extLst>
          </p:cNvPr>
          <p:cNvSpPr txBox="1"/>
          <p:nvPr/>
        </p:nvSpPr>
        <p:spPr>
          <a:xfrm>
            <a:off x="5523706" y="3545337"/>
            <a:ext cx="39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…</a:t>
            </a:r>
            <a:endParaRPr lang="en-US" sz="1600" dirty="0"/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450197F-D55D-8018-5F68-8BF1A2CBB7AA}"/>
              </a:ext>
            </a:extLst>
          </p:cNvPr>
          <p:cNvCxnSpPr>
            <a:cxnSpLocks/>
          </p:cNvCxnSpPr>
          <p:nvPr/>
        </p:nvCxnSpPr>
        <p:spPr>
          <a:xfrm flipV="1">
            <a:off x="4811392" y="3873671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4EE22421-0C79-4A83-1B3C-21D241276437}"/>
              </a:ext>
            </a:extLst>
          </p:cNvPr>
          <p:cNvCxnSpPr>
            <a:cxnSpLocks/>
          </p:cNvCxnSpPr>
          <p:nvPr/>
        </p:nvCxnSpPr>
        <p:spPr>
          <a:xfrm flipV="1">
            <a:off x="5439733" y="3874029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296A4D1B-F022-5DFB-8759-64CAEDB78EF7}"/>
              </a:ext>
            </a:extLst>
          </p:cNvPr>
          <p:cNvCxnSpPr>
            <a:cxnSpLocks/>
          </p:cNvCxnSpPr>
          <p:nvPr/>
        </p:nvCxnSpPr>
        <p:spPr>
          <a:xfrm flipV="1">
            <a:off x="6217384" y="3872877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24A8326B-40AD-DE08-8FED-171E3249181A}"/>
              </a:ext>
            </a:extLst>
          </p:cNvPr>
          <p:cNvCxnSpPr>
            <a:cxnSpLocks/>
          </p:cNvCxnSpPr>
          <p:nvPr/>
        </p:nvCxnSpPr>
        <p:spPr>
          <a:xfrm flipV="1">
            <a:off x="4810308" y="3540217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AA4928EC-C55B-4327-0910-FAE114D3AC6E}"/>
              </a:ext>
            </a:extLst>
          </p:cNvPr>
          <p:cNvCxnSpPr>
            <a:cxnSpLocks/>
          </p:cNvCxnSpPr>
          <p:nvPr/>
        </p:nvCxnSpPr>
        <p:spPr>
          <a:xfrm flipV="1">
            <a:off x="5438649" y="3540575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35D64A7-D29F-422B-D6AE-DC6FCF448299}"/>
              </a:ext>
            </a:extLst>
          </p:cNvPr>
          <p:cNvCxnSpPr>
            <a:cxnSpLocks/>
          </p:cNvCxnSpPr>
          <p:nvPr/>
        </p:nvCxnSpPr>
        <p:spPr>
          <a:xfrm flipV="1">
            <a:off x="6216300" y="3539423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815195EB-3EFE-C648-2FF4-CD42A978FF99}"/>
              </a:ext>
            </a:extLst>
          </p:cNvPr>
          <p:cNvCxnSpPr>
            <a:cxnSpLocks/>
          </p:cNvCxnSpPr>
          <p:nvPr/>
        </p:nvCxnSpPr>
        <p:spPr>
          <a:xfrm flipV="1">
            <a:off x="4800433" y="3214491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6884A7DF-5E5C-BD42-0617-AEDAFAAD4733}"/>
              </a:ext>
            </a:extLst>
          </p:cNvPr>
          <p:cNvCxnSpPr>
            <a:cxnSpLocks/>
          </p:cNvCxnSpPr>
          <p:nvPr/>
        </p:nvCxnSpPr>
        <p:spPr>
          <a:xfrm flipV="1">
            <a:off x="5428774" y="3214849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01AF7859-4552-CE2B-72DA-95F4963B9867}"/>
              </a:ext>
            </a:extLst>
          </p:cNvPr>
          <p:cNvCxnSpPr>
            <a:cxnSpLocks/>
          </p:cNvCxnSpPr>
          <p:nvPr/>
        </p:nvCxnSpPr>
        <p:spPr>
          <a:xfrm flipV="1">
            <a:off x="6206425" y="3213697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49B93C7-E2F1-68A3-C1A7-8A6E2B82B909}"/>
              </a:ext>
            </a:extLst>
          </p:cNvPr>
          <p:cNvCxnSpPr>
            <a:cxnSpLocks/>
          </p:cNvCxnSpPr>
          <p:nvPr/>
        </p:nvCxnSpPr>
        <p:spPr>
          <a:xfrm flipV="1">
            <a:off x="7160847" y="3872877"/>
            <a:ext cx="0" cy="961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C2BDCCF8-82BB-48B3-A0A4-B49AA0B14CAD}"/>
              </a:ext>
            </a:extLst>
          </p:cNvPr>
          <p:cNvCxnSpPr>
            <a:cxnSpLocks/>
          </p:cNvCxnSpPr>
          <p:nvPr/>
        </p:nvCxnSpPr>
        <p:spPr>
          <a:xfrm flipV="1">
            <a:off x="5516671" y="2656048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F8593BA-8690-C6E3-09FA-3279F0D25749}"/>
              </a:ext>
            </a:extLst>
          </p:cNvPr>
          <p:cNvCxnSpPr>
            <a:cxnSpLocks/>
          </p:cNvCxnSpPr>
          <p:nvPr/>
        </p:nvCxnSpPr>
        <p:spPr>
          <a:xfrm flipV="1">
            <a:off x="5516889" y="2316323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52AD55E8-6E2D-45A7-4A13-7CF72589829D}"/>
              </a:ext>
            </a:extLst>
          </p:cNvPr>
          <p:cNvCxnSpPr>
            <a:cxnSpLocks/>
          </p:cNvCxnSpPr>
          <p:nvPr/>
        </p:nvCxnSpPr>
        <p:spPr>
          <a:xfrm flipV="1">
            <a:off x="5518475" y="1735298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3A3286D8-043B-1C0F-4587-5C28AB30BB02}"/>
                  </a:ext>
                </a:extLst>
              </p:cNvPr>
              <p:cNvSpPr txBox="1"/>
              <p:nvPr/>
            </p:nvSpPr>
            <p:spPr>
              <a:xfrm>
                <a:off x="4850708" y="2439582"/>
                <a:ext cx="524649" cy="231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3A3286D8-043B-1C0F-4587-5C28AB30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708" y="2439582"/>
                <a:ext cx="524649" cy="2312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hteck 41">
            <a:extLst>
              <a:ext uri="{FF2B5EF4-FFF2-40B4-BE49-F238E27FC236}">
                <a16:creationId xmlns:a16="http://schemas.microsoft.com/office/drawing/2014/main" id="{651C90AD-9769-49AE-3816-4021E669507F}"/>
              </a:ext>
            </a:extLst>
          </p:cNvPr>
          <p:cNvSpPr/>
          <p:nvPr/>
        </p:nvSpPr>
        <p:spPr>
          <a:xfrm>
            <a:off x="557395" y="4383739"/>
            <a:ext cx="1734319" cy="3390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Language Model </a:t>
            </a:r>
            <a:br>
              <a:rPr lang="de-DE" sz="900" b="1" dirty="0">
                <a:solidFill>
                  <a:schemeClr val="tx1"/>
                </a:solidFill>
              </a:rPr>
            </a:br>
            <a:r>
              <a:rPr lang="de-DE" sz="900" b="1" dirty="0">
                <a:solidFill>
                  <a:schemeClr val="tx1"/>
                </a:solidFill>
              </a:rPr>
              <a:t>Encoder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20882CBA-13A9-40DA-6636-9019F23D5ACC}"/>
              </a:ext>
            </a:extLst>
          </p:cNvPr>
          <p:cNvSpPr/>
          <p:nvPr/>
        </p:nvSpPr>
        <p:spPr>
          <a:xfrm>
            <a:off x="655659" y="4919428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9A880109-9F51-D259-F502-3822427FF5A9}"/>
              </a:ext>
            </a:extLst>
          </p:cNvPr>
          <p:cNvSpPr/>
          <p:nvPr/>
        </p:nvSpPr>
        <p:spPr>
          <a:xfrm>
            <a:off x="1284403" y="4918059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6C59A7DD-5319-6858-FEA5-99FA8120B30B}"/>
              </a:ext>
            </a:extLst>
          </p:cNvPr>
          <p:cNvSpPr/>
          <p:nvPr/>
        </p:nvSpPr>
        <p:spPr>
          <a:xfrm>
            <a:off x="2054545" y="4923056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C753F49E-E4BE-6517-A3B7-E7BB1048792D}"/>
                  </a:ext>
                </a:extLst>
              </p:cNvPr>
              <p:cNvSpPr txBox="1"/>
              <p:nvPr/>
            </p:nvSpPr>
            <p:spPr>
              <a:xfrm>
                <a:off x="424046" y="4877347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C753F49E-E4BE-6517-A3B7-E7BB10487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46" y="4877347"/>
                <a:ext cx="266700" cy="2154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F4F9E17-0950-6C10-6A24-2B0D132BDED0}"/>
                  </a:ext>
                </a:extLst>
              </p:cNvPr>
              <p:cNvSpPr txBox="1"/>
              <p:nvPr/>
            </p:nvSpPr>
            <p:spPr>
              <a:xfrm>
                <a:off x="1061440" y="4879424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F4F9E17-0950-6C10-6A24-2B0D132BD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40" y="4879424"/>
                <a:ext cx="266700" cy="2154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D66D09C-60E4-9E0F-F0F3-C24CE5E29765}"/>
                  </a:ext>
                </a:extLst>
              </p:cNvPr>
              <p:cNvSpPr txBox="1"/>
              <p:nvPr/>
            </p:nvSpPr>
            <p:spPr>
              <a:xfrm>
                <a:off x="1822553" y="4887198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D66D09C-60E4-9E0F-F0F3-C24CE5E29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553" y="4887198"/>
                <a:ext cx="266700" cy="2154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F50946CE-887B-1986-AEF1-5B4584D80F9E}"/>
              </a:ext>
            </a:extLst>
          </p:cNvPr>
          <p:cNvSpPr txBox="1"/>
          <p:nvPr/>
        </p:nvSpPr>
        <p:spPr>
          <a:xfrm>
            <a:off x="1438432" y="4770753"/>
            <a:ext cx="39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…</a:t>
            </a:r>
            <a:endParaRPr lang="en-US" sz="1600" dirty="0"/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1D13FAC-67E7-11EB-57A1-09EF18A7D035}"/>
              </a:ext>
            </a:extLst>
          </p:cNvPr>
          <p:cNvCxnSpPr>
            <a:cxnSpLocks/>
          </p:cNvCxnSpPr>
          <p:nvPr/>
        </p:nvCxnSpPr>
        <p:spPr>
          <a:xfrm flipV="1">
            <a:off x="725034" y="4765633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7284C51-452F-FED1-FC47-4376036B279E}"/>
              </a:ext>
            </a:extLst>
          </p:cNvPr>
          <p:cNvCxnSpPr>
            <a:cxnSpLocks/>
          </p:cNvCxnSpPr>
          <p:nvPr/>
        </p:nvCxnSpPr>
        <p:spPr>
          <a:xfrm flipV="1">
            <a:off x="1353375" y="4765991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97ABB34-D201-654B-7B48-7677AC6B95F1}"/>
              </a:ext>
            </a:extLst>
          </p:cNvPr>
          <p:cNvCxnSpPr>
            <a:cxnSpLocks/>
          </p:cNvCxnSpPr>
          <p:nvPr/>
        </p:nvCxnSpPr>
        <p:spPr>
          <a:xfrm flipV="1">
            <a:off x="2131026" y="4764839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B3DB828E-E3E0-CB42-7A60-CD7974AB2059}"/>
              </a:ext>
            </a:extLst>
          </p:cNvPr>
          <p:cNvSpPr/>
          <p:nvPr/>
        </p:nvSpPr>
        <p:spPr>
          <a:xfrm>
            <a:off x="655659" y="4018089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2FDAFACC-3C62-7C5A-8B6B-99A592CD5490}"/>
              </a:ext>
            </a:extLst>
          </p:cNvPr>
          <p:cNvSpPr/>
          <p:nvPr/>
        </p:nvSpPr>
        <p:spPr>
          <a:xfrm>
            <a:off x="1284403" y="4016720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9C947607-F3BF-64E0-CBD9-4C285C8F4AFB}"/>
              </a:ext>
            </a:extLst>
          </p:cNvPr>
          <p:cNvSpPr/>
          <p:nvPr/>
        </p:nvSpPr>
        <p:spPr>
          <a:xfrm>
            <a:off x="2054545" y="4021717"/>
            <a:ext cx="142379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4F2EF86B-8EA2-D004-84F6-150DF06189EC}"/>
                  </a:ext>
                </a:extLst>
              </p:cNvPr>
              <p:cNvSpPr txBox="1"/>
              <p:nvPr/>
            </p:nvSpPr>
            <p:spPr>
              <a:xfrm>
                <a:off x="424046" y="3976008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4F2EF86B-8EA2-D004-84F6-150DF0618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46" y="3976008"/>
                <a:ext cx="266700" cy="2154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FB9F2BAB-D453-6234-26A6-FDB68A727E21}"/>
                  </a:ext>
                </a:extLst>
              </p:cNvPr>
              <p:cNvSpPr txBox="1"/>
              <p:nvPr/>
            </p:nvSpPr>
            <p:spPr>
              <a:xfrm>
                <a:off x="1061440" y="3978085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FB9F2BAB-D453-6234-26A6-FDB68A727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40" y="3978085"/>
                <a:ext cx="266700" cy="2154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F17C66AF-E311-FC43-1398-E0EACEC6C218}"/>
                  </a:ext>
                </a:extLst>
              </p:cNvPr>
              <p:cNvSpPr txBox="1"/>
              <p:nvPr/>
            </p:nvSpPr>
            <p:spPr>
              <a:xfrm>
                <a:off x="1822553" y="3985859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F17C66AF-E311-FC43-1398-E0EACEC6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553" y="3985859"/>
                <a:ext cx="266700" cy="21544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CD1932B7-EBA7-DEAF-AFDB-DD610B5CE057}"/>
              </a:ext>
            </a:extLst>
          </p:cNvPr>
          <p:cNvCxnSpPr>
            <a:cxnSpLocks/>
          </p:cNvCxnSpPr>
          <p:nvPr/>
        </p:nvCxnSpPr>
        <p:spPr>
          <a:xfrm flipV="1">
            <a:off x="726118" y="4197748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29B6CC34-395A-02B8-F5A8-D6EA62DA4C0C}"/>
              </a:ext>
            </a:extLst>
          </p:cNvPr>
          <p:cNvCxnSpPr>
            <a:cxnSpLocks/>
          </p:cNvCxnSpPr>
          <p:nvPr/>
        </p:nvCxnSpPr>
        <p:spPr>
          <a:xfrm flipV="1">
            <a:off x="1354459" y="4198106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69B3DF80-510D-81E0-3BA5-BBB283369BC1}"/>
              </a:ext>
            </a:extLst>
          </p:cNvPr>
          <p:cNvCxnSpPr>
            <a:cxnSpLocks/>
          </p:cNvCxnSpPr>
          <p:nvPr/>
        </p:nvCxnSpPr>
        <p:spPr>
          <a:xfrm flipV="1">
            <a:off x="2132110" y="4196954"/>
            <a:ext cx="0" cy="13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feld 97">
            <a:extLst>
              <a:ext uri="{FF2B5EF4-FFF2-40B4-BE49-F238E27FC236}">
                <a16:creationId xmlns:a16="http://schemas.microsoft.com/office/drawing/2014/main" id="{68A59E90-82A3-D1DD-0064-ED83F3A5FE6B}"/>
              </a:ext>
            </a:extLst>
          </p:cNvPr>
          <p:cNvSpPr txBox="1"/>
          <p:nvPr/>
        </p:nvSpPr>
        <p:spPr>
          <a:xfrm>
            <a:off x="1436996" y="3880788"/>
            <a:ext cx="39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656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932B-BC0B-1DF2-F4A6-14AA7937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97D0B-0E3D-E5B0-CE38-326E751E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C2C342-0DCB-5915-90AB-F18EA7AE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0ABEAF-953E-65EA-D090-5231538A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-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662496-CE68-EC4E-30FE-FE7AADA31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93" y="3429000"/>
            <a:ext cx="3450771" cy="2792185"/>
          </a:xfrm>
        </p:spPr>
        <p:txBody>
          <a:bodyPr/>
          <a:lstStyle/>
          <a:p>
            <a:r>
              <a:rPr lang="de-DE" dirty="0"/>
              <a:t>PageRank [2007]</a:t>
            </a:r>
          </a:p>
          <a:p>
            <a:r>
              <a:rPr lang="de-DE" dirty="0"/>
              <a:t>DIVERSUM [2010]</a:t>
            </a:r>
          </a:p>
          <a:p>
            <a:r>
              <a:rPr lang="de-DE" dirty="0"/>
              <a:t>RELIN [2011]</a:t>
            </a:r>
          </a:p>
          <a:p>
            <a:r>
              <a:rPr lang="de-DE" dirty="0"/>
              <a:t>FACES [2015]</a:t>
            </a:r>
            <a:endParaRPr lang="en-US" dirty="0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16761E22-1C43-B49E-A0E7-122C3CD16F75}"/>
              </a:ext>
            </a:extLst>
          </p:cNvPr>
          <p:cNvSpPr txBox="1">
            <a:spLocks/>
          </p:cNvSpPr>
          <p:nvPr/>
        </p:nvSpPr>
        <p:spPr>
          <a:xfrm>
            <a:off x="7417198" y="3429000"/>
            <a:ext cx="3317421" cy="30341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ESA [2019]</a:t>
            </a:r>
          </a:p>
          <a:p>
            <a:r>
              <a:rPr lang="de-DE" dirty="0" err="1"/>
              <a:t>AutoSUM</a:t>
            </a:r>
            <a:r>
              <a:rPr lang="de-DE" dirty="0"/>
              <a:t> [2020]</a:t>
            </a:r>
          </a:p>
          <a:p>
            <a:r>
              <a:rPr lang="de-DE" dirty="0"/>
              <a:t>NEST [2020]</a:t>
            </a:r>
          </a:p>
          <a:p>
            <a:r>
              <a:rPr lang="de-DE" dirty="0" err="1"/>
              <a:t>DeepLENS</a:t>
            </a:r>
            <a:r>
              <a:rPr lang="de-DE" dirty="0"/>
              <a:t> [2020]</a:t>
            </a:r>
          </a:p>
          <a:p>
            <a:r>
              <a:rPr lang="de-DE" dirty="0"/>
              <a:t>GATES [2021]</a:t>
            </a:r>
          </a:p>
          <a:p>
            <a:r>
              <a:rPr lang="de-DE" dirty="0"/>
              <a:t>ESCS [2022]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324306-99A3-FAC9-AAB0-F4D865D10C98}"/>
              </a:ext>
            </a:extLst>
          </p:cNvPr>
          <p:cNvSpPr/>
          <p:nvPr/>
        </p:nvSpPr>
        <p:spPr>
          <a:xfrm>
            <a:off x="572752" y="1623448"/>
            <a:ext cx="5003455" cy="7677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Unsupervised</a:t>
            </a:r>
            <a:r>
              <a:rPr lang="de-DE" b="1" dirty="0"/>
              <a:t> </a:t>
            </a:r>
            <a:br>
              <a:rPr lang="de-DE" b="1" dirty="0"/>
            </a:br>
            <a:r>
              <a:rPr lang="de-DE" b="1" dirty="0" err="1"/>
              <a:t>Approaches</a:t>
            </a:r>
            <a:endParaRPr lang="en-US" b="1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C89E748-7D8C-4FCA-6877-F372C1CAFFD5}"/>
              </a:ext>
            </a:extLst>
          </p:cNvPr>
          <p:cNvSpPr/>
          <p:nvPr/>
        </p:nvSpPr>
        <p:spPr>
          <a:xfrm>
            <a:off x="6574862" y="1619550"/>
            <a:ext cx="5003455" cy="7677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Deep Learning </a:t>
            </a:r>
            <a:r>
              <a:rPr lang="de-DE" b="1" dirty="0" err="1"/>
              <a:t>based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en-US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F8F1B12-6F6D-2A55-65BC-738102AA3A10}"/>
              </a:ext>
            </a:extLst>
          </p:cNvPr>
          <p:cNvSpPr txBox="1"/>
          <p:nvPr/>
        </p:nvSpPr>
        <p:spPr>
          <a:xfrm>
            <a:off x="572753" y="2498082"/>
            <a:ext cx="500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 err="1"/>
              <a:t>Leverage</a:t>
            </a:r>
            <a:r>
              <a:rPr lang="de-DE" sz="1800" i="1" dirty="0"/>
              <a:t> </a:t>
            </a:r>
            <a:r>
              <a:rPr lang="de-DE" sz="1800" i="1" dirty="0" err="1"/>
              <a:t>graph</a:t>
            </a:r>
            <a:r>
              <a:rPr lang="de-DE" sz="1800" i="1" dirty="0"/>
              <a:t> </a:t>
            </a:r>
            <a:r>
              <a:rPr lang="de-DE" sz="1800" i="1" dirty="0" err="1"/>
              <a:t>properties</a:t>
            </a:r>
            <a:r>
              <a:rPr lang="de-DE" sz="1800" i="1" dirty="0"/>
              <a:t> like </a:t>
            </a:r>
            <a:r>
              <a:rPr lang="de-DE" sz="1800" i="1" dirty="0" err="1"/>
              <a:t>frequencies</a:t>
            </a:r>
            <a:r>
              <a:rPr lang="de-DE" sz="1800" i="1" dirty="0"/>
              <a:t> </a:t>
            </a:r>
            <a:r>
              <a:rPr lang="de-DE" sz="1800" i="1" dirty="0" err="1"/>
              <a:t>or</a:t>
            </a:r>
            <a:r>
              <a:rPr lang="de-DE" sz="1800" i="1" dirty="0"/>
              <a:t> </a:t>
            </a:r>
            <a:r>
              <a:rPr lang="de-DE" sz="1800" i="1" dirty="0" err="1"/>
              <a:t>centrality</a:t>
            </a:r>
            <a:r>
              <a:rPr lang="de-DE" sz="1800" i="1" dirty="0"/>
              <a:t> </a:t>
            </a:r>
            <a:r>
              <a:rPr lang="de-DE" sz="1800" i="1" dirty="0" err="1"/>
              <a:t>to</a:t>
            </a:r>
            <a:r>
              <a:rPr lang="de-DE" sz="1800" i="1" dirty="0"/>
              <a:t> </a:t>
            </a:r>
            <a:r>
              <a:rPr lang="de-DE" sz="1800" i="1" dirty="0" err="1"/>
              <a:t>identify</a:t>
            </a:r>
            <a:r>
              <a:rPr lang="de-DE" sz="1800" i="1" dirty="0"/>
              <a:t> </a:t>
            </a:r>
            <a:r>
              <a:rPr lang="de-DE" sz="1800" i="1" dirty="0" err="1"/>
              <a:t>key</a:t>
            </a:r>
            <a:r>
              <a:rPr lang="de-DE" sz="1800" i="1" dirty="0"/>
              <a:t> </a:t>
            </a:r>
            <a:r>
              <a:rPr lang="de-DE" sz="1800" i="1" dirty="0" err="1"/>
              <a:t>triples</a:t>
            </a:r>
            <a:endParaRPr lang="en-US" sz="1800" i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B45DFF-C99F-6F1B-94D1-E775E53593C9}"/>
              </a:ext>
            </a:extLst>
          </p:cNvPr>
          <p:cNvSpPr txBox="1"/>
          <p:nvPr/>
        </p:nvSpPr>
        <p:spPr>
          <a:xfrm>
            <a:off x="6603437" y="2498082"/>
            <a:ext cx="494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 err="1"/>
              <a:t>Apply</a:t>
            </a:r>
            <a:r>
              <a:rPr lang="de-DE" sz="1800" i="1" dirty="0"/>
              <a:t> </a:t>
            </a:r>
            <a:r>
              <a:rPr lang="de-DE" sz="1800" i="1" dirty="0" err="1"/>
              <a:t>neural</a:t>
            </a:r>
            <a:r>
              <a:rPr lang="de-DE" sz="1800" i="1" dirty="0"/>
              <a:t> </a:t>
            </a:r>
            <a:r>
              <a:rPr lang="de-DE" sz="1800" i="1" dirty="0" err="1"/>
              <a:t>architectures</a:t>
            </a:r>
            <a:r>
              <a:rPr lang="de-DE" sz="1800" i="1" dirty="0"/>
              <a:t> (e.g. </a:t>
            </a:r>
            <a:r>
              <a:rPr lang="de-DE" sz="1800" i="1" dirty="0" err="1"/>
              <a:t>BiLSTM</a:t>
            </a:r>
            <a:r>
              <a:rPr lang="de-DE" sz="1800" i="1" dirty="0"/>
              <a:t>, GNN) </a:t>
            </a:r>
            <a:r>
              <a:rPr lang="de-DE" sz="1800" i="1" dirty="0" err="1"/>
              <a:t>to</a:t>
            </a:r>
            <a:r>
              <a:rPr lang="de-DE" sz="1800" i="1" dirty="0"/>
              <a:t> </a:t>
            </a:r>
            <a:r>
              <a:rPr lang="de-DE" sz="1800" i="1" dirty="0" err="1"/>
              <a:t>create</a:t>
            </a:r>
            <a:r>
              <a:rPr lang="de-DE" sz="1800" i="1" dirty="0"/>
              <a:t> </a:t>
            </a:r>
            <a:r>
              <a:rPr lang="de-DE" sz="1800" i="1" dirty="0" err="1"/>
              <a:t>contextually</a:t>
            </a:r>
            <a:r>
              <a:rPr lang="de-DE" sz="1800" i="1" dirty="0"/>
              <a:t> </a:t>
            </a:r>
            <a:r>
              <a:rPr lang="de-DE" sz="1800" i="1" dirty="0" err="1"/>
              <a:t>richer</a:t>
            </a:r>
            <a:r>
              <a:rPr lang="de-DE" sz="1800" i="1" dirty="0"/>
              <a:t> </a:t>
            </a:r>
            <a:r>
              <a:rPr lang="de-DE" sz="1800" i="1" dirty="0" err="1"/>
              <a:t>summaries</a:t>
            </a:r>
            <a:endParaRPr lang="en-US" sz="1800" i="1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D9451E4-4D17-13FB-C0B3-DD5401BA741F}"/>
              </a:ext>
            </a:extLst>
          </p:cNvPr>
          <p:cNvSpPr/>
          <p:nvPr/>
        </p:nvSpPr>
        <p:spPr>
          <a:xfrm>
            <a:off x="1243584" y="3861707"/>
            <a:ext cx="10660416" cy="23594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6B856D0-788C-F310-5DD9-45B1D6AC5BC2}"/>
              </a:ext>
            </a:extLst>
          </p:cNvPr>
          <p:cNvSpPr/>
          <p:nvPr/>
        </p:nvSpPr>
        <p:spPr>
          <a:xfrm>
            <a:off x="161550" y="1421615"/>
            <a:ext cx="11781468" cy="17654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FDF87F1-9261-6858-EC21-48DB6489EE83}"/>
              </a:ext>
            </a:extLst>
          </p:cNvPr>
          <p:cNvSpPr/>
          <p:nvPr/>
        </p:nvSpPr>
        <p:spPr>
          <a:xfrm>
            <a:off x="388585" y="3361027"/>
            <a:ext cx="4786920" cy="4619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75F1CA5-AEF0-2463-7950-F70724D6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7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F5630-B11E-A148-D3E2-004A54A38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65AE2D-0ABC-64FC-3572-636B5162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07C1B9-9D07-A15E-FA56-1A09D7DC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63BE5C-C15C-F215-A811-CFA86A3C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94" y="265631"/>
            <a:ext cx="3899696" cy="6064179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BB4C6F09-1A6D-3B86-1EC2-B6804CB8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ESA </a:t>
            </a:r>
            <a:r>
              <a:rPr lang="de-DE" sz="1800" dirty="0"/>
              <a:t>[3]</a:t>
            </a:r>
            <a:endParaRPr lang="en-US" sz="1800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F27F184-D66A-F899-BF9B-234B7B6F1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633594" cy="4486472"/>
          </a:xfrm>
        </p:spPr>
        <p:txBody>
          <a:bodyPr>
            <a:normAutofit/>
          </a:bodyPr>
          <a:lstStyle/>
          <a:p>
            <a:r>
              <a:rPr lang="de-DE" dirty="0"/>
              <a:t>ESA = Entity </a:t>
            </a:r>
            <a:r>
              <a:rPr lang="de-DE" dirty="0" err="1"/>
              <a:t>summarization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Encoder-Decoder </a:t>
            </a:r>
            <a:r>
              <a:rPr lang="de-DE" dirty="0" err="1"/>
              <a:t>architecture</a:t>
            </a:r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Encoder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triple</a:t>
            </a:r>
            <a:endParaRPr lang="de-DE" dirty="0"/>
          </a:p>
          <a:p>
            <a:r>
              <a:rPr lang="de-DE" dirty="0">
                <a:solidFill>
                  <a:srgbClr val="92D050"/>
                </a:solidFill>
              </a:rPr>
              <a:t>Decoder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br>
              <a:rPr lang="de-DE" dirty="0"/>
            </a:br>
            <a:r>
              <a:rPr lang="de-DE" dirty="0"/>
              <a:t>and </a:t>
            </a:r>
            <a:r>
              <a:rPr lang="de-DE" dirty="0" err="1"/>
              <a:t>assigns</a:t>
            </a:r>
            <a:r>
              <a:rPr lang="de-DE" dirty="0"/>
              <a:t> </a:t>
            </a:r>
            <a:r>
              <a:rPr lang="de-DE" dirty="0" err="1"/>
              <a:t>triple</a:t>
            </a:r>
            <a:r>
              <a:rPr lang="de-DE" dirty="0"/>
              <a:t> </a:t>
            </a:r>
            <a:r>
              <a:rPr lang="de-DE" dirty="0" err="1"/>
              <a:t>scores</a:t>
            </a:r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92CCC-1C1D-9886-78E5-F031B8297977}"/>
              </a:ext>
            </a:extLst>
          </p:cNvPr>
          <p:cNvSpPr/>
          <p:nvPr/>
        </p:nvSpPr>
        <p:spPr>
          <a:xfrm>
            <a:off x="6327648" y="1743075"/>
            <a:ext cx="3558376" cy="4715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8DE8A5-7FAC-7F09-AE03-73394BD41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BE53494-C60D-C2D3-CCB7-95C8971D9B75}"/>
              </a:ext>
            </a:extLst>
          </p:cNvPr>
          <p:cNvSpPr/>
          <p:nvPr/>
        </p:nvSpPr>
        <p:spPr>
          <a:xfrm>
            <a:off x="6327648" y="704850"/>
            <a:ext cx="3558376" cy="95844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50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4CE2-8D1D-9CBB-66FB-9238B2AE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2CB84D-1255-CC49-DB86-1BBF80A0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714F07-2A79-C312-8DA4-A4371B29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74FA76-7EA2-545E-16D8-854D9C4C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94" y="265631"/>
            <a:ext cx="3899696" cy="606417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8EDC5C9-D05A-558E-8DF7-9F70CF43E534}"/>
              </a:ext>
            </a:extLst>
          </p:cNvPr>
          <p:cNvSpPr/>
          <p:nvPr/>
        </p:nvSpPr>
        <p:spPr>
          <a:xfrm>
            <a:off x="6166993" y="142876"/>
            <a:ext cx="4029305" cy="49911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D8832E-2C4A-8C50-6EA1-CD61116F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ESA </a:t>
            </a:r>
            <a:r>
              <a:rPr lang="de-DE" sz="1800" dirty="0"/>
              <a:t>[3]</a:t>
            </a:r>
            <a:endParaRPr lang="en-US" sz="1800" dirty="0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73DA3568-1288-59AB-CF9E-7AEE1B0BE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562600" cy="4486472"/>
          </a:xfrm>
        </p:spPr>
        <p:txBody>
          <a:bodyPr>
            <a:normAutofit/>
          </a:bodyPr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triple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</a:t>
            </a:r>
            <a:br>
              <a:rPr lang="de-DE" dirty="0"/>
            </a:br>
            <a:r>
              <a:rPr lang="de-DE" dirty="0" err="1"/>
              <a:t>predicate</a:t>
            </a:r>
            <a:r>
              <a:rPr lang="de-DE" dirty="0"/>
              <a:t> and </a:t>
            </a:r>
            <a:r>
              <a:rPr lang="de-DE" dirty="0" err="1"/>
              <a:t>object</a:t>
            </a:r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46F9717-7086-3A2D-59F6-630DCF329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56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F11C9-9B03-690D-8787-F9BC0E25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7983B7-0E94-64F3-CA4F-AE32038A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B35C21-504F-99EA-2181-4F097197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02188AD-CB97-5228-4FD0-74C1BDA8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94" y="265631"/>
            <a:ext cx="3899696" cy="606417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44B270A-74DF-B047-7296-13F3E9E4EF05}"/>
              </a:ext>
            </a:extLst>
          </p:cNvPr>
          <p:cNvSpPr/>
          <p:nvPr/>
        </p:nvSpPr>
        <p:spPr>
          <a:xfrm>
            <a:off x="6166993" y="142876"/>
            <a:ext cx="4029305" cy="32861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577C4F-3DC5-AECE-36D1-78EF4A9E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ESA </a:t>
            </a:r>
            <a:r>
              <a:rPr lang="de-DE" sz="1800" dirty="0"/>
              <a:t>[3]</a:t>
            </a:r>
            <a:endParaRPr lang="en-US" sz="1800" dirty="0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9EFDC0C9-3933-8AE1-0145-7FB9D4A5A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562600" cy="4486472"/>
          </a:xfrm>
        </p:spPr>
        <p:txBody>
          <a:bodyPr>
            <a:normAutofit/>
          </a:bodyPr>
          <a:lstStyle/>
          <a:p>
            <a:r>
              <a:rPr lang="de-DE" dirty="0" err="1"/>
              <a:t>Predicate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encoded</a:t>
            </a:r>
            <a:r>
              <a:rPr lang="de-DE" dirty="0"/>
              <a:t> via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(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encoded</a:t>
            </a:r>
            <a:r>
              <a:rPr lang="de-DE" dirty="0"/>
              <a:t> via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(</a:t>
            </a:r>
            <a:r>
              <a:rPr lang="de-DE" dirty="0" err="1"/>
              <a:t>TransE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concatenated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unified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per </a:t>
            </a:r>
            <a:r>
              <a:rPr lang="de-DE" dirty="0" err="1"/>
              <a:t>triple</a:t>
            </a:r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2153F8A-28E3-566F-F576-75C27A1F4B18}"/>
              </a:ext>
            </a:extLst>
          </p:cNvPr>
          <p:cNvSpPr/>
          <p:nvPr/>
        </p:nvSpPr>
        <p:spPr>
          <a:xfrm>
            <a:off x="6166992" y="5143501"/>
            <a:ext cx="4029305" cy="11144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B2F4271-7EBF-A66B-8354-1BCB66D4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1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1B75-AF58-A752-46CB-DA59FA4E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889CF3-31B3-56AC-1427-2BE2142F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E728BA-EB38-2857-B8DA-AFB4E77F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15DF18-7035-832C-2570-D2CF7426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94" y="265631"/>
            <a:ext cx="3899696" cy="606417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6512B4A-42B4-C373-0022-72DB76307CB1}"/>
              </a:ext>
            </a:extLst>
          </p:cNvPr>
          <p:cNvSpPr/>
          <p:nvPr/>
        </p:nvSpPr>
        <p:spPr>
          <a:xfrm>
            <a:off x="6166993" y="394870"/>
            <a:ext cx="4029305" cy="134820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E7BF5D4-AF36-978B-5191-769CD09C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ESA </a:t>
            </a:r>
            <a:r>
              <a:rPr lang="de-DE" sz="1800" dirty="0"/>
              <a:t>[3]</a:t>
            </a:r>
            <a:endParaRPr lang="en-US" sz="1800" dirty="0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13B27B4A-E56A-070E-B0A3-3B6331CC2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562600" cy="448647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LSTM = Long </a:t>
            </a:r>
            <a:r>
              <a:rPr lang="de-DE" dirty="0" err="1"/>
              <a:t>short</a:t>
            </a:r>
            <a:r>
              <a:rPr lang="de-DE" dirty="0"/>
              <a:t>-term </a:t>
            </a:r>
            <a:r>
              <a:rPr lang="de-DE" dirty="0" err="1"/>
              <a:t>memory</a:t>
            </a:r>
            <a:endParaRPr lang="de-DE" dirty="0"/>
          </a:p>
          <a:p>
            <a:r>
              <a:rPr lang="de-DE" dirty="0"/>
              <a:t>Special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retain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BiLSTM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endParaRPr lang="de-DE" dirty="0"/>
          </a:p>
          <a:p>
            <a:pPr lvl="1"/>
            <a:r>
              <a:rPr lang="de-DE" dirty="0"/>
              <a:t>Forward LSTM: </a:t>
            </a:r>
            <a:r>
              <a:rPr lang="de-DE" dirty="0" err="1"/>
              <a:t>Retains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Backward</a:t>
            </a:r>
            <a:r>
              <a:rPr lang="de-DE" dirty="0"/>
              <a:t>-LSTM: </a:t>
            </a:r>
            <a:r>
              <a:rPr lang="de-DE" dirty="0" err="1"/>
              <a:t>Retains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form subsequent </a:t>
            </a:r>
            <a:r>
              <a:rPr lang="de-DE" dirty="0" err="1"/>
              <a:t>inputs</a:t>
            </a:r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5F8F674-4A71-9339-B287-F606EF07800E}"/>
              </a:ext>
            </a:extLst>
          </p:cNvPr>
          <p:cNvSpPr/>
          <p:nvPr/>
        </p:nvSpPr>
        <p:spPr>
          <a:xfrm>
            <a:off x="6166992" y="3514725"/>
            <a:ext cx="4029305" cy="2743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57128D-2244-C365-708C-18AA8FCC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7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9A15-6916-FCE4-88DB-CF5044F7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D41A04-D4FA-DB2C-CEC8-45D63BFEB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B0FF0-8754-F3F2-DA40-3164F45F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8E4604-ADD4-A34C-69D7-03D3908F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94" y="265631"/>
            <a:ext cx="3899696" cy="6064179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EB81F59-F355-5EB2-282E-8567732D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ESA </a:t>
            </a:r>
            <a:r>
              <a:rPr lang="de-DE" sz="1800" dirty="0"/>
              <a:t>[3]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1">
                <a:extLst>
                  <a:ext uri="{FF2B5EF4-FFF2-40B4-BE49-F238E27FC236}">
                    <a16:creationId xmlns:a16="http://schemas.microsoft.com/office/drawing/2014/main" id="{58597618-29D4-8AFC-FE0F-34376972F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583512"/>
                <a:ext cx="5562600" cy="4486472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Compute </a:t>
                </a:r>
                <a:r>
                  <a:rPr lang="de-DE" dirty="0" err="1"/>
                  <a:t>attention</a:t>
                </a:r>
                <a:r>
                  <a:rPr lang="de-DE" dirty="0"/>
                  <a:t> </a:t>
                </a:r>
                <a:r>
                  <a:rPr lang="de-DE" dirty="0" err="1"/>
                  <a:t>weight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triple</a:t>
                </a:r>
                <a:r>
                  <a:rPr lang="de-DE" dirty="0"/>
                  <a:t> </a:t>
                </a:r>
                <a:r>
                  <a:rPr lang="de-DE" dirty="0" err="1"/>
                  <a:t>indicating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relevance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summarization</a:t>
                </a:r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Inhaltsplatzhalter 1">
                <a:extLst>
                  <a:ext uri="{FF2B5EF4-FFF2-40B4-BE49-F238E27FC236}">
                    <a16:creationId xmlns:a16="http://schemas.microsoft.com/office/drawing/2014/main" id="{58597618-29D4-8AFC-FE0F-34376972F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583512"/>
                <a:ext cx="5562600" cy="4486472"/>
              </a:xfrm>
              <a:blipFill>
                <a:blip r:embed="rId3"/>
                <a:stretch>
                  <a:fillRect l="-110"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C48C2976-63B0-9226-E0E7-16CD4B05AF92}"/>
              </a:ext>
            </a:extLst>
          </p:cNvPr>
          <p:cNvSpPr/>
          <p:nvPr/>
        </p:nvSpPr>
        <p:spPr>
          <a:xfrm>
            <a:off x="6166992" y="1685925"/>
            <a:ext cx="4029305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6C4FBB-69F1-C857-FE2A-8D97902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5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021A5-F08C-BB68-4B41-11422C436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83AC457-9AEE-8881-7076-100D3003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769E51-1F1C-2AD0-A80E-79E2B5E4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30727C4-E962-2493-6EAD-49BA41FC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94" y="256487"/>
            <a:ext cx="3899696" cy="606417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1A9DC877-943C-2771-7ACC-BA561E86D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562600" cy="4283888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/>
              <a:t>(-)</a:t>
            </a:r>
            <a:r>
              <a:rPr lang="de-DE" dirty="0"/>
              <a:t> 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loses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(-)</a:t>
            </a:r>
            <a:r>
              <a:rPr lang="de-DE" dirty="0"/>
              <a:t> Division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predicate</a:t>
            </a:r>
            <a:r>
              <a:rPr lang="de-DE" dirty="0"/>
              <a:t> and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(-)</a:t>
            </a:r>
            <a:r>
              <a:rPr lang="de-DE" dirty="0"/>
              <a:t> </a:t>
            </a:r>
            <a:r>
              <a:rPr lang="de-DE" dirty="0" err="1"/>
              <a:t>Textual</a:t>
            </a:r>
            <a:r>
              <a:rPr lang="de-DE" dirty="0"/>
              <a:t> and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(-)</a:t>
            </a:r>
            <a:r>
              <a:rPr lang="de-DE" dirty="0"/>
              <a:t> </a:t>
            </a:r>
            <a:r>
              <a:rPr lang="de-DE" dirty="0" err="1"/>
              <a:t>BiLSTM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regard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7A66785-7519-093F-C39C-1D847746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ESA </a:t>
            </a:r>
            <a:r>
              <a:rPr lang="de-DE" sz="1800" dirty="0"/>
              <a:t>[3]</a:t>
            </a:r>
            <a:endParaRPr lang="en-US" sz="18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A6500D-5C6C-FE8A-1245-823F36008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6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01C0B-B69E-1A00-4252-39D70DEA3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437BB2-7747-1355-7F71-4F13CB54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5ACF82-420B-D096-6C68-75757FF2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84F4A290-E80D-D1DE-57F8-27F3DB59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562600" cy="4283888"/>
          </a:xfrm>
        </p:spPr>
        <p:txBody>
          <a:bodyPr>
            <a:normAutofit/>
          </a:bodyPr>
          <a:lstStyle/>
          <a:p>
            <a:endParaRPr lang="de-DE" dirty="0"/>
          </a:p>
          <a:p>
            <a:pPr lvl="1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5EC7A31-A134-B8A9-4477-0510D894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Research Questions</a:t>
            </a:r>
            <a:endParaRPr lang="en-US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19FA9A4-65B5-45E0-B554-E62755CE80EA}"/>
              </a:ext>
            </a:extLst>
          </p:cNvPr>
          <p:cNvSpPr/>
          <p:nvPr/>
        </p:nvSpPr>
        <p:spPr>
          <a:xfrm>
            <a:off x="1516548" y="3494582"/>
            <a:ext cx="9158904" cy="83099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ESLM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A6DAE0-1976-0EF3-15EE-C0433F493BAA}"/>
              </a:ext>
            </a:extLst>
          </p:cNvPr>
          <p:cNvSpPr/>
          <p:nvPr/>
        </p:nvSpPr>
        <p:spPr>
          <a:xfrm>
            <a:off x="1516548" y="5130039"/>
            <a:ext cx="9158904" cy="83099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 ESLM </a:t>
            </a:r>
            <a:r>
              <a:rPr lang="de-DE" dirty="0" err="1"/>
              <a:t>outperform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87EB17-0C9A-2F45-8A00-671AE9D0B124}"/>
              </a:ext>
            </a:extLst>
          </p:cNvPr>
          <p:cNvSpPr txBox="1"/>
          <p:nvPr/>
        </p:nvSpPr>
        <p:spPr>
          <a:xfrm>
            <a:off x="1640082" y="4590276"/>
            <a:ext cx="70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Research Question 2: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EDB724-5769-440C-B888-25B652BE3390}"/>
              </a:ext>
            </a:extLst>
          </p:cNvPr>
          <p:cNvSpPr txBox="1"/>
          <p:nvPr/>
        </p:nvSpPr>
        <p:spPr>
          <a:xfrm>
            <a:off x="1640082" y="2993868"/>
            <a:ext cx="70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Research Question 1: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BC1C686-A328-B221-94A9-CE61CC9D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7A838F2-E7B3-2CF5-261C-4A39867F333A}"/>
              </a:ext>
            </a:extLst>
          </p:cNvPr>
          <p:cNvSpPr/>
          <p:nvPr/>
        </p:nvSpPr>
        <p:spPr>
          <a:xfrm>
            <a:off x="1516548" y="1813342"/>
            <a:ext cx="9158904" cy="83099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The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 </a:t>
            </a:r>
            <a:r>
              <a:rPr lang="de-DE" dirty="0" err="1"/>
              <a:t>summarization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94D61A0-829B-8E99-12DC-0F8202DCFE9D}"/>
              </a:ext>
            </a:extLst>
          </p:cNvPr>
          <p:cNvSpPr txBox="1"/>
          <p:nvPr/>
        </p:nvSpPr>
        <p:spPr>
          <a:xfrm>
            <a:off x="1640082" y="1312628"/>
            <a:ext cx="70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Hypothesis: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1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00B0-1606-BDB8-A1BE-8012B1BE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D5327A-4883-06EE-6E1F-9AD9180F9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12" y="1328544"/>
            <a:ext cx="8850591" cy="513458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Why</a:t>
            </a:r>
            <a:r>
              <a:rPr lang="de-DE" b="1" dirty="0"/>
              <a:t> Entity </a:t>
            </a:r>
            <a:r>
              <a:rPr lang="de-DE" b="1" dirty="0" err="1"/>
              <a:t>Summarization</a:t>
            </a:r>
            <a:r>
              <a:rPr lang="de-DE" b="1" dirty="0"/>
              <a:t>?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Existing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Architecture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Experiment Settings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Results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Strengths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r>
              <a:rPr lang="de-DE" b="1" dirty="0"/>
              <a:t> &amp; Further Research </a:t>
            </a:r>
            <a:r>
              <a:rPr lang="de-DE" b="1" dirty="0" err="1"/>
              <a:t>Directions</a:t>
            </a:r>
            <a:endParaRPr lang="de-DE" b="1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E39710A-71A6-CCDA-ADEE-66B87CDC2766}"/>
              </a:ext>
            </a:extLst>
          </p:cNvPr>
          <p:cNvSpPr/>
          <p:nvPr/>
        </p:nvSpPr>
        <p:spPr>
          <a:xfrm>
            <a:off x="711127" y="1423325"/>
            <a:ext cx="8499547" cy="612322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738D2B-5803-4326-D657-0FD12CB63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4D50DE-8372-C7A5-A1A0-3CC9AB2E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454354E-36EA-9092-E764-D42E79AF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E9EFD4B-71C8-3ACC-A8AE-3E5B39B5B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9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90B9F-8069-7E44-B3DB-A92F18369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441CEA-375D-68D9-2042-21D638E7F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12" y="1328544"/>
            <a:ext cx="8850591" cy="513458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Why</a:t>
            </a:r>
            <a:r>
              <a:rPr lang="de-DE" b="1" dirty="0"/>
              <a:t> Entity </a:t>
            </a:r>
            <a:r>
              <a:rPr lang="de-DE" b="1" dirty="0" err="1"/>
              <a:t>Summarization</a:t>
            </a:r>
            <a:r>
              <a:rPr lang="de-DE" b="1" dirty="0"/>
              <a:t>?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Existing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Architecture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Experiment Settings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Results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Strengths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r>
              <a:rPr lang="de-DE" b="1" dirty="0"/>
              <a:t> &amp; Further Research </a:t>
            </a:r>
            <a:r>
              <a:rPr lang="de-DE" b="1" dirty="0" err="1"/>
              <a:t>Directions</a:t>
            </a:r>
            <a:endParaRPr lang="de-DE" b="1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7CB6661-9E22-D54C-1A8F-5AC1EA0F9D1F}"/>
              </a:ext>
            </a:extLst>
          </p:cNvPr>
          <p:cNvSpPr/>
          <p:nvPr/>
        </p:nvSpPr>
        <p:spPr>
          <a:xfrm>
            <a:off x="711127" y="2937800"/>
            <a:ext cx="8499547" cy="612322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DDDDEA-E13B-9BBE-995E-467EC944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6EF1C7-1625-1EE6-6DE7-66EA14C1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B0DD4AD-F4F3-23EB-AB62-9023F0A0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2DF57CB-0B87-8A94-75E7-F6D22507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5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97CC6-6901-5E7F-87E7-5B9B20EA9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5A6273-0030-DCD8-8328-7D6C640B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CE75FE-4E70-4487-175F-63950B71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834034-FF49-5881-E15A-013CF68F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72B1E27-3828-5E96-2DEB-BDF40BCF0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0" y="1374943"/>
            <a:ext cx="11382105" cy="474254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89983CF-2431-7956-3353-953458824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674" y="3384446"/>
            <a:ext cx="5336409" cy="26213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C2D5540-90A7-7146-80BF-8C0AE13E9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99" y="4920343"/>
            <a:ext cx="1929611" cy="108540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9001B1A-E4E2-2F53-6F09-7A7FBD1ED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599" y="4920344"/>
            <a:ext cx="1248898" cy="108540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B8C838-496D-6A8F-1235-A7FEF0F73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0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11D8D-2A19-3531-21E9-0D376E58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E157E4-64F2-80E5-E53A-2C7A3F08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9AFE0A-A758-94F1-90C6-1B47BF9B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E846496-3F7D-72C2-1E5A-859CD8E9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62B332D4-0077-32FB-8282-14B2450EE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40" y="298978"/>
            <a:ext cx="5471615" cy="589366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6D2EED9-1DE9-40A6-7988-C98350F49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38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2BA0D-6C29-7157-AA90-1F01FBF0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357C82-3BFE-1A0E-9739-6995C0EF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F06C0A-4A95-D8FD-C9FD-64BFCB62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94BDD70-2470-D024-BE11-0FDCC232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61CDC79C-5A57-71C4-376C-4BD38A447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C0E82BF-09E7-C373-6563-0C6C6AC89E13}"/>
              </a:ext>
            </a:extLst>
          </p:cNvPr>
          <p:cNvSpPr/>
          <p:nvPr/>
        </p:nvSpPr>
        <p:spPr>
          <a:xfrm>
            <a:off x="7297901" y="1340584"/>
            <a:ext cx="4441947" cy="33685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BB4095B-B875-4DDD-E57C-6242EB4A75FA}"/>
              </a:ext>
            </a:extLst>
          </p:cNvPr>
          <p:cNvSpPr/>
          <p:nvPr/>
        </p:nvSpPr>
        <p:spPr>
          <a:xfrm>
            <a:off x="9853015" y="4709160"/>
            <a:ext cx="2187235" cy="12304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29BC0E52-1505-9CBA-DB45-1BA4E1079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370320" cy="4486472"/>
          </a:xfrm>
        </p:spPr>
        <p:txBody>
          <a:bodyPr/>
          <a:lstStyle/>
          <a:p>
            <a:r>
              <a:rPr lang="de-DE" b="1" dirty="0"/>
              <a:t>Input: RDF </a:t>
            </a:r>
            <a:r>
              <a:rPr lang="de-DE" b="1" dirty="0" err="1"/>
              <a:t>triples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717508" lvl="2" indent="0">
              <a:buNone/>
            </a:pPr>
            <a:r>
              <a:rPr lang="de-DE" dirty="0"/>
              <a:t>	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BD34CB7-3D2C-9907-BCB7-C7314DA30718}"/>
              </a:ext>
            </a:extLst>
          </p:cNvPr>
          <p:cNvSpPr/>
          <p:nvPr/>
        </p:nvSpPr>
        <p:spPr>
          <a:xfrm>
            <a:off x="836313" y="2013019"/>
            <a:ext cx="5098501" cy="7677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 err="1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Subject</a:t>
            </a:r>
            <a:r>
              <a:rPr lang="de-DE" sz="1400" b="1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&lt;http://dbpedia.org/resource/3WAY_FM&gt; </a:t>
            </a:r>
            <a:b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1400" b="1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Predicate</a:t>
            </a:r>
            <a:r>
              <a:rPr lang="de-DE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&lt;http://www.w3.org/1999/02/22-rdf-syntax-ns#type&gt; </a:t>
            </a:r>
            <a:b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1400" b="1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Object</a:t>
            </a:r>
            <a:r>
              <a:rPr lang="de-DE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&lt;http://schema.org/RadioStation&gt; 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F2D80E5-C1BA-0F7F-D9BC-4A7F2AD0C20E}"/>
              </a:ext>
            </a:extLst>
          </p:cNvPr>
          <p:cNvSpPr/>
          <p:nvPr/>
        </p:nvSpPr>
        <p:spPr>
          <a:xfrm>
            <a:off x="836313" y="3777012"/>
            <a:ext cx="5098501" cy="4085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„</a:t>
            </a:r>
            <a:r>
              <a:rPr lang="de-DE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[CLS] 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3WAY_FM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[SEP] 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type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[SEP]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RadioStation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65B9DCE-86B4-E6D7-5D7D-DD1909DFC8B1}"/>
              </a:ext>
            </a:extLst>
          </p:cNvPr>
          <p:cNvSpPr/>
          <p:nvPr/>
        </p:nvSpPr>
        <p:spPr>
          <a:xfrm>
            <a:off x="836313" y="5177288"/>
            <a:ext cx="5098501" cy="4085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„[CLS]“ „3WAY“ „_FM“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„[SEP]“ „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type“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„[SEP]“ „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Radio“ „Station“</a:t>
            </a:r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E0A3D2D8-92EC-21B4-2CFC-38C29D28350E}"/>
              </a:ext>
            </a:extLst>
          </p:cNvPr>
          <p:cNvSpPr txBox="1">
            <a:spLocks/>
          </p:cNvSpPr>
          <p:nvPr/>
        </p:nvSpPr>
        <p:spPr>
          <a:xfrm>
            <a:off x="1758074" y="2988305"/>
            <a:ext cx="4504910" cy="643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Extract </a:t>
            </a:r>
            <a:r>
              <a:rPr lang="de-DE" sz="1800" dirty="0" err="1"/>
              <a:t>textual</a:t>
            </a:r>
            <a:r>
              <a:rPr lang="de-DE" sz="1800" dirty="0"/>
              <a:t> </a:t>
            </a:r>
            <a:r>
              <a:rPr lang="de-DE" sz="1800" dirty="0" err="1"/>
              <a:t>representation</a:t>
            </a:r>
            <a:endParaRPr lang="de-DE" sz="1800" dirty="0"/>
          </a:p>
          <a:p>
            <a:r>
              <a:rPr lang="de-DE" sz="1800" dirty="0"/>
              <a:t>Format </a:t>
            </a:r>
            <a:r>
              <a:rPr lang="de-DE" sz="1800" dirty="0" err="1"/>
              <a:t>into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string</a:t>
            </a:r>
            <a:r>
              <a:rPr lang="de-DE" sz="1800" dirty="0"/>
              <a:t> per </a:t>
            </a:r>
            <a:r>
              <a:rPr lang="de-DE" sz="1800" dirty="0" err="1"/>
              <a:t>triple</a:t>
            </a:r>
            <a:endParaRPr lang="de-DE" sz="1800" dirty="0"/>
          </a:p>
        </p:txBody>
      </p:sp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A19DA887-A737-ADD9-D06D-BE3FF5612F56}"/>
              </a:ext>
            </a:extLst>
          </p:cNvPr>
          <p:cNvSpPr txBox="1">
            <a:spLocks/>
          </p:cNvSpPr>
          <p:nvPr/>
        </p:nvSpPr>
        <p:spPr>
          <a:xfrm>
            <a:off x="1778007" y="4504992"/>
            <a:ext cx="4504910" cy="5442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Tokenization</a:t>
            </a:r>
            <a:endParaRPr lang="de-DE" sz="1800" dirty="0"/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5A890D68-F8B4-CB80-F55D-74D7EE275B27}"/>
              </a:ext>
            </a:extLst>
          </p:cNvPr>
          <p:cNvSpPr/>
          <p:nvPr/>
        </p:nvSpPr>
        <p:spPr>
          <a:xfrm>
            <a:off x="917198" y="2935403"/>
            <a:ext cx="643786" cy="7116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AA9033E1-23C4-CA61-0D72-E312B3D73270}"/>
              </a:ext>
            </a:extLst>
          </p:cNvPr>
          <p:cNvSpPr/>
          <p:nvPr/>
        </p:nvSpPr>
        <p:spPr>
          <a:xfrm>
            <a:off x="917198" y="4330804"/>
            <a:ext cx="643786" cy="7116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A078CE-101E-002B-97BE-08CB506DD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3ACCC-9AD6-D779-125F-77BDD821C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DAA53C-5850-3119-D1C7-F4D1D6D0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D95EF3-92C1-8845-B3BF-C8F37242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6E2CFB-0F9D-4164-ACB2-8E01882F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8C00F4D9-16BC-AB22-BF1A-03D0CF9CD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5CDEAB2-1183-2C92-A1D8-51BE97CC5F23}"/>
              </a:ext>
            </a:extLst>
          </p:cNvPr>
          <p:cNvSpPr/>
          <p:nvPr/>
        </p:nvSpPr>
        <p:spPr>
          <a:xfrm>
            <a:off x="7297901" y="1340584"/>
            <a:ext cx="4441947" cy="24998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C697AD4-7981-3C8F-DA7E-FA7C3DC2C4D1}"/>
              </a:ext>
            </a:extLst>
          </p:cNvPr>
          <p:cNvSpPr/>
          <p:nvPr/>
        </p:nvSpPr>
        <p:spPr>
          <a:xfrm>
            <a:off x="9853015" y="3840479"/>
            <a:ext cx="2187235" cy="24893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DA6A5F-A52A-8DDD-ADCB-38401755D1B6}"/>
              </a:ext>
            </a:extLst>
          </p:cNvPr>
          <p:cNvSpPr/>
          <p:nvPr/>
        </p:nvSpPr>
        <p:spPr>
          <a:xfrm>
            <a:off x="7253139" y="5085146"/>
            <a:ext cx="2621876" cy="1244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FB5F433A-56AF-72E7-C0A0-F96D23C46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19738" cy="4486472"/>
          </a:xfrm>
        </p:spPr>
        <p:txBody>
          <a:bodyPr/>
          <a:lstStyle/>
          <a:p>
            <a:r>
              <a:rPr lang="de-DE" b="1" dirty="0"/>
              <a:t>Language Models:</a:t>
            </a:r>
          </a:p>
          <a:p>
            <a:pPr lvl="1"/>
            <a:r>
              <a:rPr lang="en-US" dirty="0"/>
              <a:t>ML models for understanding and generating natural language text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Modern language models are based on the transformer architecture</a:t>
            </a:r>
          </a:p>
          <a:p>
            <a:pPr marL="355579" lvl="1" indent="0">
              <a:buNone/>
            </a:pPr>
            <a:endParaRPr lang="en-US" dirty="0"/>
          </a:p>
          <a:p>
            <a:pPr lvl="2"/>
            <a:r>
              <a:rPr lang="en-US" sz="2000" dirty="0"/>
              <a:t>Encoder: Contextualized input representation</a:t>
            </a:r>
          </a:p>
          <a:p>
            <a:pPr lvl="2"/>
            <a:r>
              <a:rPr lang="en-US" sz="2000" dirty="0"/>
              <a:t>Decoder: Autoregressive output generation</a:t>
            </a:r>
          </a:p>
          <a:p>
            <a:pPr lvl="2"/>
            <a:r>
              <a:rPr lang="en-US" sz="2000" dirty="0"/>
              <a:t>Encoder-Decoder: Sequence-to-sequence tasks</a:t>
            </a:r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F22CB08-4216-7DF1-EAD0-46F3FDEE8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53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42DCF-000F-90D1-F447-00934CD91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3C2E57-B492-6215-B519-BB647C23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6828AB-74C1-AEE7-CA9B-FB1767B8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B241007-DE7A-CF4D-558D-E1616822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2E54FA83-7172-0FDD-7C73-C40A7D981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E5A1775-D294-C624-0ECB-EA1003AAAC58}"/>
              </a:ext>
            </a:extLst>
          </p:cNvPr>
          <p:cNvSpPr/>
          <p:nvPr/>
        </p:nvSpPr>
        <p:spPr>
          <a:xfrm>
            <a:off x="7297901" y="1340584"/>
            <a:ext cx="4441947" cy="24998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DF589C-5CA1-9056-9D67-FB2135600F33}"/>
              </a:ext>
            </a:extLst>
          </p:cNvPr>
          <p:cNvSpPr/>
          <p:nvPr/>
        </p:nvSpPr>
        <p:spPr>
          <a:xfrm>
            <a:off x="9853015" y="3840479"/>
            <a:ext cx="2187235" cy="24893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BAC00FA-FEA3-DE3A-6C57-F91DD4B62605}"/>
              </a:ext>
            </a:extLst>
          </p:cNvPr>
          <p:cNvSpPr/>
          <p:nvPr/>
        </p:nvSpPr>
        <p:spPr>
          <a:xfrm>
            <a:off x="7253139" y="5085146"/>
            <a:ext cx="2621876" cy="1244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0F84CF84-6B0C-278C-4EC9-469A30FC7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Language Models:</a:t>
            </a:r>
          </a:p>
          <a:p>
            <a:pPr lvl="1"/>
            <a:r>
              <a:rPr lang="en-US" dirty="0"/>
              <a:t>ML models for understanding and generating natural language text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Modern language models are based on the transformer architecture</a:t>
            </a:r>
          </a:p>
          <a:p>
            <a:pPr marL="355579" lvl="1" indent="0">
              <a:buNone/>
            </a:pPr>
            <a:endParaRPr lang="en-US" dirty="0"/>
          </a:p>
          <a:p>
            <a:pPr lvl="2"/>
            <a:r>
              <a:rPr lang="en-US" sz="2000" b="1" dirty="0"/>
              <a:t>Encoder: </a:t>
            </a:r>
            <a:r>
              <a:rPr lang="en-US" sz="2000" dirty="0"/>
              <a:t>Contextualized input representation</a:t>
            </a:r>
          </a:p>
          <a:p>
            <a:pPr lvl="2"/>
            <a:r>
              <a:rPr lang="en-US" sz="2000" dirty="0"/>
              <a:t>Decoder: Autoregressive output generation</a:t>
            </a:r>
          </a:p>
          <a:p>
            <a:pPr lvl="2"/>
            <a:r>
              <a:rPr lang="en-US" sz="2000" dirty="0"/>
              <a:t>Encoder-Decoder: Sequence-to-sequence tasks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9D0FF5-285A-2EC9-8375-20FE2A01233B}"/>
              </a:ext>
            </a:extLst>
          </p:cNvPr>
          <p:cNvSpPr/>
          <p:nvPr/>
        </p:nvSpPr>
        <p:spPr>
          <a:xfrm>
            <a:off x="1449043" y="4587239"/>
            <a:ext cx="5491253" cy="6872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EE7C2A-9DE5-5D8B-21AC-FF0E71F91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90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59B94-342E-EE24-2DF6-A4E90AD81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760795-CC41-451E-D9FC-3256B4DB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2CDC1A-1E5F-7E22-80B1-73AC26F9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881E8B-C203-9A4E-D132-3E71FED7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[4]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9C845E4C-6538-DE67-FE30-B8D788C18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Self-Attention:</a:t>
            </a:r>
          </a:p>
          <a:p>
            <a:pPr lvl="1"/>
            <a:endParaRPr lang="en-US" sz="2000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15" name="Grafik 14" descr="Ein Bild, das Screenshot, Text, Grafiken enthält.&#10;&#10;Automatisch generierte Beschreibung">
            <a:extLst>
              <a:ext uri="{FF2B5EF4-FFF2-40B4-BE49-F238E27FC236}">
                <a16:creationId xmlns:a16="http://schemas.microsoft.com/office/drawing/2014/main" id="{D33AB014-107F-FB8B-232B-2435C89B7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7" y="3079170"/>
            <a:ext cx="2547696" cy="17912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BF758E-5752-9064-716F-16DC15CBE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275" y="1162619"/>
            <a:ext cx="5197252" cy="490736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5B2F06C-A843-5A99-0CD4-C54923C40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D74D-3E56-3E15-0863-8D1E1D62A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73B26E-039C-62F3-6F6C-4F226DC7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62DB-B41C-FA00-D123-040FBA5A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EBCB32-B0B1-1D18-72CE-01A0A037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[6,7,8]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1973CBB0-7108-82FB-6C50-9780C1CC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 err="1"/>
              <a:t>Pre-trained</a:t>
            </a:r>
            <a:r>
              <a:rPr lang="de-DE" b="1" dirty="0"/>
              <a:t> Models: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393952B-DF6B-BF92-E3D1-38E53422511F}"/>
              </a:ext>
            </a:extLst>
          </p:cNvPr>
          <p:cNvSpPr/>
          <p:nvPr/>
        </p:nvSpPr>
        <p:spPr>
          <a:xfrm>
            <a:off x="1449043" y="4587239"/>
            <a:ext cx="4942613" cy="2865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19CBE71-E56E-FA5A-A289-DD0C5988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86481"/>
              </p:ext>
            </p:extLst>
          </p:nvPr>
        </p:nvGraphicFramePr>
        <p:xfrm>
          <a:off x="1292851" y="2623958"/>
          <a:ext cx="9450106" cy="3000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65">
                  <a:extLst>
                    <a:ext uri="{9D8B030D-6E8A-4147-A177-3AD203B41FA5}">
                      <a16:colId xmlns:a16="http://schemas.microsoft.com/office/drawing/2014/main" val="1404653507"/>
                    </a:ext>
                  </a:extLst>
                </a:gridCol>
                <a:gridCol w="2041071">
                  <a:extLst>
                    <a:ext uri="{9D8B030D-6E8A-4147-A177-3AD203B41FA5}">
                      <a16:colId xmlns:a16="http://schemas.microsoft.com/office/drawing/2014/main" val="404930824"/>
                    </a:ext>
                  </a:extLst>
                </a:gridCol>
                <a:gridCol w="2212521">
                  <a:extLst>
                    <a:ext uri="{9D8B030D-6E8A-4147-A177-3AD203B41FA5}">
                      <a16:colId xmlns:a16="http://schemas.microsoft.com/office/drawing/2014/main" val="2941930443"/>
                    </a:ext>
                  </a:extLst>
                </a:gridCol>
                <a:gridCol w="1958849">
                  <a:extLst>
                    <a:ext uri="{9D8B030D-6E8A-4147-A177-3AD203B41FA5}">
                      <a16:colId xmlns:a16="http://schemas.microsoft.com/office/drawing/2014/main" val="3944947669"/>
                    </a:ext>
                  </a:extLst>
                </a:gridCol>
              </a:tblGrid>
              <a:tr h="3764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BERT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ERNIE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T5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45117"/>
                  </a:ext>
                </a:extLst>
              </a:tr>
              <a:tr h="19648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Release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10/2018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03/2019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10/2019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957269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Architecture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Encoder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Encoder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Encoder-Decoder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174520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Variant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Base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Base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Base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033338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Model Size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 ~ 110M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~ 110M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~ 220M/110M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116389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# Heads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12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43028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# Transformer Blocks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12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97476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Hidden Dimension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768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768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768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738872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718B011-9CAB-C730-A3DA-4BFAF3370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3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CA728-0285-BE5B-37C1-3E9DD1ADD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60E681-256E-D899-31FE-AB62B018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CC978E-D6AF-2959-0D38-5C788D9F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F13217-9806-549F-EDBF-47E2A15B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[6,7,8] 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C7BFE86A-EBEF-2C1C-93EF-E9578389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Model </a:t>
            </a:r>
            <a:r>
              <a:rPr lang="de-DE" b="1" dirty="0" err="1"/>
              <a:t>comparison</a:t>
            </a:r>
            <a:r>
              <a:rPr lang="de-DE" b="1" dirty="0"/>
              <a:t>: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C919198-9375-87E1-7EF5-31AB0CA1BB7F}"/>
              </a:ext>
            </a:extLst>
          </p:cNvPr>
          <p:cNvSpPr/>
          <p:nvPr/>
        </p:nvSpPr>
        <p:spPr>
          <a:xfrm>
            <a:off x="1449043" y="4230623"/>
            <a:ext cx="4942613" cy="2865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E1C97912-4FE8-A713-A6CE-447558392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3035"/>
              </p:ext>
            </p:extLst>
          </p:nvPr>
        </p:nvGraphicFramePr>
        <p:xfrm>
          <a:off x="1292851" y="2462434"/>
          <a:ext cx="9450105" cy="202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998">
                  <a:extLst>
                    <a:ext uri="{9D8B030D-6E8A-4147-A177-3AD203B41FA5}">
                      <a16:colId xmlns:a16="http://schemas.microsoft.com/office/drawing/2014/main" val="1404653507"/>
                    </a:ext>
                  </a:extLst>
                </a:gridCol>
                <a:gridCol w="2049236">
                  <a:extLst>
                    <a:ext uri="{9D8B030D-6E8A-4147-A177-3AD203B41FA5}">
                      <a16:colId xmlns:a16="http://schemas.microsoft.com/office/drawing/2014/main" val="404930824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2941930443"/>
                    </a:ext>
                  </a:extLst>
                </a:gridCol>
                <a:gridCol w="1958186">
                  <a:extLst>
                    <a:ext uri="{9D8B030D-6E8A-4147-A177-3AD203B41FA5}">
                      <a16:colId xmlns:a16="http://schemas.microsoft.com/office/drawing/2014/main" val="3944947669"/>
                    </a:ext>
                  </a:extLst>
                </a:gridCol>
              </a:tblGrid>
              <a:tr h="3764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BERT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ERNIE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T5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45117"/>
                  </a:ext>
                </a:extLst>
              </a:tr>
              <a:tr h="19648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Datasets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 </a:t>
                      </a:r>
                      <a:r>
                        <a:rPr lang="de-DE" sz="1600" dirty="0" err="1"/>
                        <a:t>BooksCorpus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</a:t>
                      </a:r>
                    </a:p>
                    <a:p>
                      <a:pPr algn="ctr"/>
                      <a:r>
                        <a:rPr lang="de-DE" sz="1600" dirty="0" err="1"/>
                        <a:t>Wikidata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C4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957269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Pre</a:t>
                      </a:r>
                      <a:r>
                        <a:rPr lang="de-DE" b="1" dirty="0"/>
                        <a:t>-Training Tasks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Masked Language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Modeling (MLM),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Next </a:t>
                      </a:r>
                      <a:r>
                        <a:rPr lang="de-DE" sz="1600" dirty="0" err="1"/>
                        <a:t>Sentence</a:t>
                      </a:r>
                      <a:r>
                        <a:rPr lang="de-DE" sz="1600" dirty="0"/>
                        <a:t> 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Prediciton</a:t>
                      </a:r>
                      <a:r>
                        <a:rPr lang="de-DE" sz="1600" dirty="0"/>
                        <a:t> (NSP)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MLM, </a:t>
                      </a:r>
                    </a:p>
                    <a:p>
                      <a:pPr algn="ctr"/>
                      <a:r>
                        <a:rPr lang="de-DE" sz="1600" dirty="0"/>
                        <a:t>NSP,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Entity Auto-Encoder (</a:t>
                      </a:r>
                      <a:r>
                        <a:rPr lang="de-DE" sz="1600" dirty="0" err="1"/>
                        <a:t>dEA</a:t>
                      </a:r>
                      <a:r>
                        <a:rPr lang="de-DE" sz="1600" dirty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Objective</a:t>
                      </a:r>
                      <a:r>
                        <a:rPr lang="de-DE" sz="1600" dirty="0"/>
                        <a:t> (</a:t>
                      </a:r>
                      <a:r>
                        <a:rPr lang="de-DE" sz="1600" dirty="0" err="1"/>
                        <a:t>with</a:t>
                      </a:r>
                      <a:r>
                        <a:rPr lang="de-DE" sz="1600" dirty="0"/>
                        <a:t> Span </a:t>
                      </a:r>
                      <a:r>
                        <a:rPr lang="de-DE" sz="1600" dirty="0" err="1"/>
                        <a:t>Corruption</a:t>
                      </a:r>
                      <a:r>
                        <a:rPr lang="de-DE" sz="1600" dirty="0"/>
                        <a:t>) 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19491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92327EC-D5B9-345D-84E8-C76FCD82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7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C94D8-A04C-39DF-8E56-9609570B6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797FC93-7DDB-7CE7-8192-B36B894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CBA055-7665-F54D-DFBF-A8CE5B4F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E6086F-6BF3-90EA-03EB-1A3F67E9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[6,7,8]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F9B19707-1DA1-E193-EBAD-C04BD5086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Model </a:t>
            </a:r>
            <a:r>
              <a:rPr lang="de-DE" b="1" dirty="0" err="1"/>
              <a:t>comparison</a:t>
            </a:r>
            <a:r>
              <a:rPr lang="de-DE" b="1" dirty="0"/>
              <a:t>: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2B0D6D-DF59-90F1-13BC-61CE2F48321C}"/>
              </a:ext>
            </a:extLst>
          </p:cNvPr>
          <p:cNvSpPr/>
          <p:nvPr/>
        </p:nvSpPr>
        <p:spPr>
          <a:xfrm>
            <a:off x="1449043" y="4230623"/>
            <a:ext cx="4942613" cy="2865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1415BAC-DA13-7EB2-B7F2-BCF1E7D73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529961"/>
              </p:ext>
            </p:extLst>
          </p:nvPr>
        </p:nvGraphicFramePr>
        <p:xfrm>
          <a:off x="1292851" y="2462434"/>
          <a:ext cx="9450105" cy="202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998">
                  <a:extLst>
                    <a:ext uri="{9D8B030D-6E8A-4147-A177-3AD203B41FA5}">
                      <a16:colId xmlns:a16="http://schemas.microsoft.com/office/drawing/2014/main" val="1404653507"/>
                    </a:ext>
                  </a:extLst>
                </a:gridCol>
                <a:gridCol w="2049236">
                  <a:extLst>
                    <a:ext uri="{9D8B030D-6E8A-4147-A177-3AD203B41FA5}">
                      <a16:colId xmlns:a16="http://schemas.microsoft.com/office/drawing/2014/main" val="404930824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2941930443"/>
                    </a:ext>
                  </a:extLst>
                </a:gridCol>
                <a:gridCol w="1958186">
                  <a:extLst>
                    <a:ext uri="{9D8B030D-6E8A-4147-A177-3AD203B41FA5}">
                      <a16:colId xmlns:a16="http://schemas.microsoft.com/office/drawing/2014/main" val="3944947669"/>
                    </a:ext>
                  </a:extLst>
                </a:gridCol>
              </a:tblGrid>
              <a:tr h="3764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BERT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ERNIE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T5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45117"/>
                  </a:ext>
                </a:extLst>
              </a:tr>
              <a:tr h="19648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Datasets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 </a:t>
                      </a:r>
                      <a:r>
                        <a:rPr lang="de-DE" sz="1600" dirty="0" err="1"/>
                        <a:t>BooksCorpus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</a:t>
                      </a:r>
                    </a:p>
                    <a:p>
                      <a:pPr algn="ctr"/>
                      <a:r>
                        <a:rPr lang="de-DE" sz="1600" dirty="0" err="1"/>
                        <a:t>Wikidata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C4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957269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Pre</a:t>
                      </a:r>
                      <a:r>
                        <a:rPr lang="de-DE" b="1" dirty="0"/>
                        <a:t>-Training Tasks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Masked Language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Modeling (MLM),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Next </a:t>
                      </a:r>
                      <a:r>
                        <a:rPr lang="de-DE" sz="1600" dirty="0" err="1"/>
                        <a:t>Sentence</a:t>
                      </a:r>
                      <a:r>
                        <a:rPr lang="de-DE" sz="1600" dirty="0"/>
                        <a:t> 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Prediciton</a:t>
                      </a:r>
                      <a:r>
                        <a:rPr lang="de-DE" sz="1600" dirty="0"/>
                        <a:t> (NSP)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MLM, </a:t>
                      </a:r>
                    </a:p>
                    <a:p>
                      <a:pPr algn="ctr"/>
                      <a:r>
                        <a:rPr lang="de-DE" sz="1600" dirty="0"/>
                        <a:t>NSP,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Entity Auto-Encoder (</a:t>
                      </a:r>
                      <a:r>
                        <a:rPr lang="de-DE" sz="1600" dirty="0" err="1"/>
                        <a:t>dEA</a:t>
                      </a:r>
                      <a:r>
                        <a:rPr lang="de-DE" sz="1600" dirty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Objective</a:t>
                      </a:r>
                      <a:r>
                        <a:rPr lang="de-DE" sz="1600" dirty="0"/>
                        <a:t> (</a:t>
                      </a:r>
                      <a:r>
                        <a:rPr lang="de-DE" sz="1600" dirty="0" err="1"/>
                        <a:t>with</a:t>
                      </a:r>
                      <a:r>
                        <a:rPr lang="de-DE" sz="1600" dirty="0"/>
                        <a:t> Span </a:t>
                      </a:r>
                      <a:r>
                        <a:rPr lang="de-DE" sz="1600" dirty="0" err="1"/>
                        <a:t>Corruption</a:t>
                      </a:r>
                      <a:r>
                        <a:rPr lang="de-DE" sz="1600" dirty="0"/>
                        <a:t>) 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19491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FB7D1820-56DA-F0C6-52A6-AB1E51711123}"/>
              </a:ext>
            </a:extLst>
          </p:cNvPr>
          <p:cNvSpPr/>
          <p:nvPr/>
        </p:nvSpPr>
        <p:spPr>
          <a:xfrm>
            <a:off x="1583683" y="5114808"/>
            <a:ext cx="9024634" cy="6100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MLM Task: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“</a:t>
            </a:r>
            <a:r>
              <a:rPr lang="en-US" sz="1400" dirty="0">
                <a:solidFill>
                  <a:schemeClr val="tx1"/>
                </a:solidFill>
              </a:rPr>
              <a:t>Albert Einstein </a:t>
            </a:r>
            <a:r>
              <a:rPr lang="en-US" sz="1400" b="1" dirty="0">
                <a:solidFill>
                  <a:schemeClr val="tx1"/>
                </a:solidFill>
              </a:rPr>
              <a:t>[MASK] </a:t>
            </a:r>
            <a:r>
              <a:rPr lang="en-US" sz="1400" dirty="0">
                <a:solidFill>
                  <a:schemeClr val="tx1"/>
                </a:solidFill>
              </a:rPr>
              <a:t>the theory of </a:t>
            </a:r>
            <a:r>
              <a:rPr lang="en-US" sz="1400" b="1" dirty="0">
                <a:solidFill>
                  <a:schemeClr val="tx1"/>
                </a:solidFill>
              </a:rPr>
              <a:t>[MASK]</a:t>
            </a:r>
            <a:r>
              <a:rPr lang="en-US" sz="1400" dirty="0">
                <a:solidFill>
                  <a:schemeClr val="tx1"/>
                </a:solidFill>
              </a:rPr>
              <a:t>.” 	=&gt;	“Albert Einstein developed the theory of relativity.”</a:t>
            </a:r>
            <a:endParaRPr lang="de-DE" sz="14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8F5102E-E150-1FB2-0F27-8912A00D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4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5A828-E00E-72B1-F7B4-9F8841981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91D10D-08FD-F21A-79D1-C573E418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5EBCE7-5CAD-9F58-F985-46CDEBA8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EB1E0F0-E7F2-14EC-EEC6-6620D87C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 </a:t>
            </a:r>
            <a:r>
              <a:rPr lang="de-DE" sz="1800" dirty="0"/>
              <a:t>[1]</a:t>
            </a:r>
            <a:endParaRPr lang="en-US" sz="1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F376AC-0595-7B5A-7B09-3D3E8E98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3" y="3293245"/>
            <a:ext cx="1562256" cy="10420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35D15E0-2B78-F332-0C31-10EE76F996B2}"/>
              </a:ext>
            </a:extLst>
          </p:cNvPr>
          <p:cNvSpPr txBox="1"/>
          <p:nvPr/>
        </p:nvSpPr>
        <p:spPr>
          <a:xfrm>
            <a:off x="427704" y="4069331"/>
            <a:ext cx="16974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~ 54b </a:t>
            </a:r>
            <a:r>
              <a:rPr lang="de-DE" sz="1400" dirty="0" err="1"/>
              <a:t>entities</a:t>
            </a:r>
            <a:endParaRPr lang="de-DE" sz="1400" dirty="0"/>
          </a:p>
          <a:p>
            <a:pPr algn="ctr"/>
            <a:endParaRPr lang="de-DE" sz="1400" dirty="0"/>
          </a:p>
          <a:p>
            <a:pPr algn="ctr"/>
            <a:r>
              <a:rPr lang="de-DE" sz="1400" dirty="0"/>
              <a:t>~ 1,600b </a:t>
            </a:r>
            <a:r>
              <a:rPr lang="de-DE" sz="1400" dirty="0" err="1"/>
              <a:t>triples</a:t>
            </a:r>
            <a:endParaRPr lang="de-DE" sz="1400" dirty="0"/>
          </a:p>
          <a:p>
            <a:pPr algn="ctr"/>
            <a:endParaRPr lang="de-DE" sz="1400" dirty="0"/>
          </a:p>
          <a:p>
            <a:pPr algn="ctr"/>
            <a:r>
              <a:rPr lang="de-DE" sz="1400" dirty="0"/>
              <a:t>~ 30 </a:t>
            </a:r>
            <a:r>
              <a:rPr lang="de-DE" sz="1400" dirty="0" err="1"/>
              <a:t>triples</a:t>
            </a:r>
            <a:r>
              <a:rPr lang="de-DE" sz="1400" dirty="0"/>
              <a:t>/</a:t>
            </a:r>
            <a:r>
              <a:rPr lang="de-DE" sz="1400" dirty="0" err="1"/>
              <a:t>entity</a:t>
            </a:r>
            <a:endParaRPr lang="en-US" sz="1400" dirty="0"/>
          </a:p>
        </p:txBody>
      </p:sp>
      <p:pic>
        <p:nvPicPr>
          <p:cNvPr id="8" name="Inhaltsplatzhalter 7" descr="Netzwerk mit einfarbiger Füllung">
            <a:extLst>
              <a:ext uri="{FF2B5EF4-FFF2-40B4-BE49-F238E27FC236}">
                <a16:creationId xmlns:a16="http://schemas.microsoft.com/office/drawing/2014/main" id="{E2FB3890-EE88-83F9-18F4-F7C9E1D5E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000" y="2198563"/>
            <a:ext cx="1562257" cy="1562257"/>
          </a:xfr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E9395D6-699A-FCC2-73F3-01AA87471036}"/>
              </a:ext>
            </a:extLst>
          </p:cNvPr>
          <p:cNvSpPr/>
          <p:nvPr/>
        </p:nvSpPr>
        <p:spPr>
          <a:xfrm>
            <a:off x="9194667" y="2302329"/>
            <a:ext cx="2569629" cy="2936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09E5A4-EB12-E7CA-ED78-2BD2B607C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21" y="1696223"/>
            <a:ext cx="4737881" cy="4129194"/>
          </a:xfrm>
          <a:prstGeom prst="rect">
            <a:avLst/>
          </a:prstGeom>
        </p:spPr>
      </p:pic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07B2D450-D494-EBF1-375B-CC3656435F79}"/>
              </a:ext>
            </a:extLst>
          </p:cNvPr>
          <p:cNvSpPr/>
          <p:nvPr/>
        </p:nvSpPr>
        <p:spPr>
          <a:xfrm>
            <a:off x="5268145" y="3350641"/>
            <a:ext cx="684000" cy="68400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C1AF14E-979B-2525-ABC7-A9AA95DCD552}"/>
              </a:ext>
            </a:extLst>
          </p:cNvPr>
          <p:cNvSpPr/>
          <p:nvPr/>
        </p:nvSpPr>
        <p:spPr>
          <a:xfrm>
            <a:off x="8011402" y="3532584"/>
            <a:ext cx="982064" cy="563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D18E85-0140-853E-E22E-4EE486877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315" y="2398634"/>
            <a:ext cx="2408685" cy="278580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7C792EE-3C65-9B4C-4F97-C1A75E7A5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8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F1999-6D08-CB43-AD86-50F42940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EE0D43-A228-9592-F4F1-26D7B96C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E4CE7D-7575-C620-0B14-D06B1D33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1CBA6-2309-2785-8CF2-FC5DD7E7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8F7ECEC2-BED2-C2E4-77F3-5777EAFA2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60052CE-9720-68FB-BF1E-B7B3F13E5ADA}"/>
              </a:ext>
            </a:extLst>
          </p:cNvPr>
          <p:cNvSpPr/>
          <p:nvPr/>
        </p:nvSpPr>
        <p:spPr>
          <a:xfrm>
            <a:off x="7297901" y="1340584"/>
            <a:ext cx="4441947" cy="24998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F182DF-D74E-A858-C963-6392EA3161BB}"/>
              </a:ext>
            </a:extLst>
          </p:cNvPr>
          <p:cNvSpPr/>
          <p:nvPr/>
        </p:nvSpPr>
        <p:spPr>
          <a:xfrm>
            <a:off x="9853015" y="3840479"/>
            <a:ext cx="2187235" cy="24893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3153919-05F6-52A2-ADB4-F106AB0CE109}"/>
              </a:ext>
            </a:extLst>
          </p:cNvPr>
          <p:cNvSpPr/>
          <p:nvPr/>
        </p:nvSpPr>
        <p:spPr>
          <a:xfrm>
            <a:off x="7253139" y="5085146"/>
            <a:ext cx="2621876" cy="1244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F3CCD3C-E136-45A7-0607-71652982B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6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1D6C7-7A01-6D2B-35CD-E53586C6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AD77A21-4C02-DB1A-BA86-729019FF5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B53B2E-73B1-39AB-3B2C-FF79A342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3FFC2BB-0AD8-2433-A8BD-F2C8E562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0AC20EE8-C5FD-C682-4A0E-514350FA9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9D1AFFD-514B-5952-518E-DD44F4CF17CF}"/>
              </a:ext>
            </a:extLst>
          </p:cNvPr>
          <p:cNvSpPr/>
          <p:nvPr/>
        </p:nvSpPr>
        <p:spPr>
          <a:xfrm>
            <a:off x="7297902" y="1340584"/>
            <a:ext cx="3318282" cy="28748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5488AF-6FF6-17CF-22C2-5B9D88C2E57D}"/>
              </a:ext>
            </a:extLst>
          </p:cNvPr>
          <p:cNvSpPr/>
          <p:nvPr/>
        </p:nvSpPr>
        <p:spPr>
          <a:xfrm>
            <a:off x="7297900" y="4215384"/>
            <a:ext cx="2605052" cy="16824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83182AC6-9D30-8B4D-4116-82847C18B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Knowledge Graph </a:t>
            </a:r>
            <a:r>
              <a:rPr lang="de-DE" b="1" dirty="0" err="1"/>
              <a:t>Embeddings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Create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b="1" dirty="0" err="1"/>
              <a:t>ComplEx</a:t>
            </a:r>
            <a:r>
              <a:rPr lang="de-DE" b="1" dirty="0"/>
              <a:t>:</a:t>
            </a:r>
          </a:p>
          <a:p>
            <a:pPr lvl="2"/>
            <a:r>
              <a:rPr lang="de-DE" dirty="0"/>
              <a:t>Maps </a:t>
            </a:r>
            <a:r>
              <a:rPr lang="de-DE" dirty="0" err="1"/>
              <a:t>entities</a:t>
            </a:r>
            <a:r>
              <a:rPr lang="de-DE" dirty="0"/>
              <a:t> and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  <a:p>
            <a:pPr lvl="2"/>
            <a:r>
              <a:rPr lang="de-DE" b="1" dirty="0"/>
              <a:t>(+)</a:t>
            </a:r>
            <a:r>
              <a:rPr lang="de-DE" dirty="0"/>
              <a:t> Covers </a:t>
            </a:r>
            <a:r>
              <a:rPr lang="de-DE" dirty="0" err="1"/>
              <a:t>symmetric</a:t>
            </a:r>
            <a:r>
              <a:rPr lang="de-DE" dirty="0"/>
              <a:t> and </a:t>
            </a:r>
            <a:r>
              <a:rPr lang="de-DE" dirty="0" err="1"/>
              <a:t>antisymmetric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endParaRPr lang="de-DE" dirty="0"/>
          </a:p>
          <a:p>
            <a:pPr lvl="2"/>
            <a:r>
              <a:rPr lang="de-DE" b="1" dirty="0"/>
              <a:t>(+)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</a:t>
            </a:r>
            <a:r>
              <a:rPr lang="de-DE" dirty="0" err="1"/>
              <a:t>efficient</a:t>
            </a:r>
            <a:endParaRPr lang="de-DE" dirty="0"/>
          </a:p>
          <a:p>
            <a:pPr lvl="2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170B7B5-AA5C-4502-456A-FEC848E02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18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BA2C7-AF41-7267-8658-D205D5C4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6800DEE-46F7-07E8-3F7E-1A6A4E3F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A85CE9-107B-2989-768E-281C3606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FFB698-91EC-75B7-DB95-CC45D86D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0487172B-E330-D23E-FF5F-DFCF8B5E6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850D4A4-2C4F-892C-2176-FDEA8A806A24}"/>
              </a:ext>
            </a:extLst>
          </p:cNvPr>
          <p:cNvSpPr/>
          <p:nvPr/>
        </p:nvSpPr>
        <p:spPr>
          <a:xfrm>
            <a:off x="7297902" y="1340584"/>
            <a:ext cx="3318282" cy="89779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30543EF-3C2D-9DAE-54A0-112C1000E1E5}"/>
              </a:ext>
            </a:extLst>
          </p:cNvPr>
          <p:cNvSpPr/>
          <p:nvPr/>
        </p:nvSpPr>
        <p:spPr>
          <a:xfrm>
            <a:off x="7297900" y="4221725"/>
            <a:ext cx="2605052" cy="20911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3CCBABF0-5B86-BB4F-3CBF-4ED29E39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Mean &amp; Attention </a:t>
            </a:r>
            <a:r>
              <a:rPr lang="de-DE" b="1" dirty="0" err="1"/>
              <a:t>Mechanism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r>
              <a:rPr lang="de-DE" dirty="0" err="1"/>
              <a:t>Calculate</a:t>
            </a:r>
            <a:r>
              <a:rPr lang="de-DE" dirty="0"/>
              <a:t> Mean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concatenated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endParaRPr lang="de-DE" dirty="0"/>
          </a:p>
          <a:p>
            <a:r>
              <a:rPr lang="de-DE" dirty="0"/>
              <a:t>Attention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DF930C1-AA87-6E85-75CB-4630D4FEA4AC}"/>
              </a:ext>
            </a:extLst>
          </p:cNvPr>
          <p:cNvSpPr/>
          <p:nvPr/>
        </p:nvSpPr>
        <p:spPr>
          <a:xfrm>
            <a:off x="9902952" y="4238625"/>
            <a:ext cx="2174748" cy="20911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3D17D47-B53D-A628-75CC-84CC81049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02" y="4958363"/>
            <a:ext cx="4632670" cy="44041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AA7D54B-503B-71B4-1CF0-23C2ED2EE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047" y="5658599"/>
            <a:ext cx="2170986" cy="35902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DFE8DD2-E178-63FA-7D91-BB2B2B048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1CD5-0530-8F8E-A712-8A1EB9C8C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927CB5-55E7-67D4-9378-BF003BC6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D6974-0E8D-6FE6-C2CB-86B8A66A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2A8A911-AF1D-09D3-BEF7-25889840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F823E597-1254-12B5-5200-5D5AB9ED0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7CBC529-D839-AD61-7FED-3F169B678BA1}"/>
              </a:ext>
            </a:extLst>
          </p:cNvPr>
          <p:cNvSpPr/>
          <p:nvPr/>
        </p:nvSpPr>
        <p:spPr>
          <a:xfrm>
            <a:off x="7297899" y="2609851"/>
            <a:ext cx="4697585" cy="3703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17">
                <a:extLst>
                  <a:ext uri="{FF2B5EF4-FFF2-40B4-BE49-F238E27FC236}">
                    <a16:creationId xmlns:a16="http://schemas.microsoft.com/office/drawing/2014/main" id="{4DC015E0-4A36-A549-CC37-D8D852FB09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583512"/>
                <a:ext cx="6764501" cy="4486472"/>
              </a:xfrm>
            </p:spPr>
            <p:txBody>
              <a:bodyPr/>
              <a:lstStyle/>
              <a:p>
                <a:r>
                  <a:rPr lang="de-DE" b="1" dirty="0"/>
                  <a:t>Triple Scoring:</a:t>
                </a:r>
              </a:p>
              <a:p>
                <a:r>
                  <a:rPr lang="de-DE" dirty="0" err="1"/>
                  <a:t>Multilayer</a:t>
                </a:r>
                <a:r>
                  <a:rPr lang="de-DE" dirty="0"/>
                  <a:t> </a:t>
                </a:r>
                <a:r>
                  <a:rPr lang="de-DE" dirty="0" err="1"/>
                  <a:t>perceptron</a:t>
                </a:r>
                <a:r>
                  <a:rPr lang="de-DE" dirty="0"/>
                  <a:t> and </a:t>
                </a:r>
                <a:r>
                  <a:rPr lang="de-DE" dirty="0" err="1"/>
                  <a:t>softmax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applied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final </a:t>
                </a:r>
                <a:r>
                  <a:rPr lang="de-DE" dirty="0" err="1"/>
                  <a:t>triple</a:t>
                </a:r>
                <a:r>
                  <a:rPr lang="de-DE" dirty="0"/>
                  <a:t> </a:t>
                </a:r>
                <a:r>
                  <a:rPr lang="de-DE" dirty="0" err="1"/>
                  <a:t>scores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pPr marL="355579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Inhaltsplatzhalter 17">
                <a:extLst>
                  <a:ext uri="{FF2B5EF4-FFF2-40B4-BE49-F238E27FC236}">
                    <a16:creationId xmlns:a16="http://schemas.microsoft.com/office/drawing/2014/main" id="{4DC015E0-4A36-A549-CC37-D8D852FB09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583512"/>
                <a:ext cx="6764501" cy="4486472"/>
              </a:xfrm>
              <a:blipFill>
                <a:blip r:embed="rId4"/>
                <a:stretch>
                  <a:fillRect l="-90"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9C94C7C4-4035-0DBA-9E56-889D0FC17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13462"/>
            <a:ext cx="4972594" cy="2901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26A59E4-6B40-8362-71B1-E18725751351}"/>
                  </a:ext>
                </a:extLst>
              </p:cNvPr>
              <p:cNvSpPr txBox="1"/>
              <p:nvPr/>
            </p:nvSpPr>
            <p:spPr>
              <a:xfrm>
                <a:off x="4894100" y="4114468"/>
                <a:ext cx="276061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𝐿𝑃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26A59E4-6B40-8362-71B1-E18725751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00" y="4114468"/>
                <a:ext cx="2760617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33117870-9721-DC11-7F1C-AC790EC8B4A3}"/>
              </a:ext>
            </a:extLst>
          </p:cNvPr>
          <p:cNvSpPr txBox="1"/>
          <p:nvPr/>
        </p:nvSpPr>
        <p:spPr>
          <a:xfrm rot="16200000">
            <a:off x="1047750" y="3600450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…</a:t>
            </a:r>
            <a:endParaRPr lang="en-US" sz="14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78FCA31-9DFF-75B3-5C65-7586342BCEF0}"/>
              </a:ext>
            </a:extLst>
          </p:cNvPr>
          <p:cNvSpPr txBox="1"/>
          <p:nvPr/>
        </p:nvSpPr>
        <p:spPr>
          <a:xfrm rot="16200000">
            <a:off x="1047750" y="4245920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…</a:t>
            </a:r>
            <a:endParaRPr lang="en-US" sz="1400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895C935-AE76-3723-EA92-4CF79B82C056}"/>
              </a:ext>
            </a:extLst>
          </p:cNvPr>
          <p:cNvSpPr txBox="1"/>
          <p:nvPr/>
        </p:nvSpPr>
        <p:spPr>
          <a:xfrm rot="16200000">
            <a:off x="1047750" y="4894004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…</a:t>
            </a:r>
            <a:endParaRPr lang="en-US" sz="1400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23813A1-377C-C5A5-EAA0-8E59495B3299}"/>
              </a:ext>
            </a:extLst>
          </p:cNvPr>
          <p:cNvSpPr txBox="1"/>
          <p:nvPr/>
        </p:nvSpPr>
        <p:spPr>
          <a:xfrm rot="16200000">
            <a:off x="2103072" y="4722170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…</a:t>
            </a:r>
            <a:endParaRPr lang="en-US" sz="1400" b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836479-A5BF-A50D-A821-2EFE2116D58F}"/>
              </a:ext>
            </a:extLst>
          </p:cNvPr>
          <p:cNvSpPr txBox="1"/>
          <p:nvPr/>
        </p:nvSpPr>
        <p:spPr>
          <a:xfrm rot="16200000">
            <a:off x="2103072" y="3740763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…</a:t>
            </a:r>
            <a:endParaRPr lang="en-US" sz="1400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E5F0E26-02E0-8861-3786-5E44EA1A217F}"/>
              </a:ext>
            </a:extLst>
          </p:cNvPr>
          <p:cNvSpPr txBox="1"/>
          <p:nvPr/>
        </p:nvSpPr>
        <p:spPr>
          <a:xfrm rot="16200000">
            <a:off x="3199844" y="3740763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…</a:t>
            </a:r>
            <a:endParaRPr lang="en-US" sz="1400" b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D3FD6-C1F5-931C-AA00-670B4397300C}"/>
              </a:ext>
            </a:extLst>
          </p:cNvPr>
          <p:cNvSpPr txBox="1"/>
          <p:nvPr/>
        </p:nvSpPr>
        <p:spPr>
          <a:xfrm rot="16200000">
            <a:off x="3199844" y="4745241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…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8431A8D-0E45-C48F-216E-17A55019B5EB}"/>
                  </a:ext>
                </a:extLst>
              </p:cNvPr>
              <p:cNvSpPr txBox="1"/>
              <p:nvPr/>
            </p:nvSpPr>
            <p:spPr>
              <a:xfrm>
                <a:off x="431378" y="2802579"/>
                <a:ext cx="18002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=1968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8431A8D-0E45-C48F-216E-17A55019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8" y="2802579"/>
                <a:ext cx="18002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5D59723-522B-2794-6033-31152C156712}"/>
                  </a:ext>
                </a:extLst>
              </p:cNvPr>
              <p:cNvSpPr txBox="1"/>
              <p:nvPr/>
            </p:nvSpPr>
            <p:spPr>
              <a:xfrm>
                <a:off x="2051938" y="2802579"/>
                <a:ext cx="18002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5D59723-522B-2794-6033-31152C156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38" y="2802579"/>
                <a:ext cx="1800225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CC219C9F-3084-EFE2-77A2-7D638EA92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46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ECA8A-BC59-B29A-79D1-56EDA362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40FE3DB-7D97-F953-9C6F-9727CFD5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12" y="1328544"/>
            <a:ext cx="8850591" cy="513458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Why</a:t>
            </a:r>
            <a:r>
              <a:rPr lang="de-DE" b="1" dirty="0"/>
              <a:t> Entity </a:t>
            </a:r>
            <a:r>
              <a:rPr lang="de-DE" b="1" dirty="0" err="1"/>
              <a:t>Summarization</a:t>
            </a:r>
            <a:r>
              <a:rPr lang="de-DE" b="1" dirty="0"/>
              <a:t>?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Existing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Architecture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Experiment Settings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Results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Strengths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r>
              <a:rPr lang="de-DE" b="1" dirty="0"/>
              <a:t> &amp; Further Research </a:t>
            </a:r>
            <a:r>
              <a:rPr lang="de-DE" b="1" dirty="0" err="1"/>
              <a:t>Directions</a:t>
            </a:r>
            <a:endParaRPr lang="de-DE" b="1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DE7C91C-0A14-ADDF-30C9-73D3041BFC52}"/>
              </a:ext>
            </a:extLst>
          </p:cNvPr>
          <p:cNvSpPr/>
          <p:nvPr/>
        </p:nvSpPr>
        <p:spPr>
          <a:xfrm>
            <a:off x="711127" y="3728375"/>
            <a:ext cx="8499547" cy="612322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F5F250-926B-5854-C12B-CF5A92D6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57E23A-7D33-D0BD-09AF-AA837844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21341C-D12F-3DF9-C583-B9C7617A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145CC8-E9FB-211C-B1B9-0F827ABB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8A934-7562-C7BC-7D07-41128B6F9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E2B51C-A47B-BA0D-F8F4-49662F4F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A8C7B5-0F5B-E4BA-E08F-E355A34B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113E4F-E04B-C1D3-9A60-6CE1AABB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3E686AE0-FEF1-44C2-1CF1-F189DFE4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/>
              <a:t>Datasets:</a:t>
            </a:r>
          </a:p>
          <a:p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FE9D66B-88DF-1D3E-7888-B90DA0B15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066093"/>
              </p:ext>
            </p:extLst>
          </p:nvPr>
        </p:nvGraphicFramePr>
        <p:xfrm>
          <a:off x="2032000" y="316026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128366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04227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908726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5901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DBpedia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LinkedMDB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FACES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72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Source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DBpedia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LinkedMDB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DBpedia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# </a:t>
                      </a:r>
                      <a:r>
                        <a:rPr lang="de-DE" b="1" dirty="0" err="1"/>
                        <a:t>Entities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14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# Classes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86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# Gold Solutions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&gt;4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296508"/>
                  </a:ext>
                </a:extLst>
              </a:tr>
            </a:tbl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B5424409-FD60-4032-AEE0-29AB03B8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8F88C-7C9B-9172-2549-D2141B57B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69F1EE-9093-1B64-C1C0-57BBD1D5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754563-088F-9E7D-8807-38352234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3A2D7E-31DD-37FD-8973-19926E00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39CAB5CC-7A70-9395-094D-A4B36C3E1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 err="1"/>
              <a:t>Configurations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465CC4C-03D3-2843-CACC-044EB2269AEE}"/>
              </a:ext>
            </a:extLst>
          </p:cNvPr>
          <p:cNvSpPr txBox="1"/>
          <p:nvPr/>
        </p:nvSpPr>
        <p:spPr>
          <a:xfrm>
            <a:off x="2413906" y="2857429"/>
            <a:ext cx="7160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LM Encoder:		</a:t>
            </a:r>
            <a:r>
              <a:rPr lang="de-DE" dirty="0"/>
              <a:t>T5 | BERT | ERNIE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7A398F4-4D04-646E-1412-9575F7B4E3C3}"/>
              </a:ext>
            </a:extLst>
          </p:cNvPr>
          <p:cNvSpPr txBox="1"/>
          <p:nvPr/>
        </p:nvSpPr>
        <p:spPr>
          <a:xfrm>
            <a:off x="2895602" y="3408129"/>
            <a:ext cx="7160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KGE:		   		   </a:t>
            </a:r>
            <a:r>
              <a:rPr lang="de-DE" dirty="0"/>
              <a:t>Yes | </a:t>
            </a:r>
            <a:r>
              <a:rPr lang="de-DE" dirty="0" err="1"/>
              <a:t>No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7F37FA7-FA6E-D722-B536-86183C79FA0A}"/>
              </a:ext>
            </a:extLst>
          </p:cNvPr>
          <p:cNvSpPr txBox="1"/>
          <p:nvPr/>
        </p:nvSpPr>
        <p:spPr>
          <a:xfrm>
            <a:off x="2635696" y="3958829"/>
            <a:ext cx="7160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Dataset:		   </a:t>
            </a:r>
            <a:r>
              <a:rPr lang="de-DE" dirty="0" err="1"/>
              <a:t>DBpedia</a:t>
            </a:r>
            <a:r>
              <a:rPr lang="de-DE" dirty="0"/>
              <a:t> | </a:t>
            </a:r>
            <a:r>
              <a:rPr lang="de-DE" dirty="0" err="1"/>
              <a:t>LinkedMDB</a:t>
            </a:r>
            <a:r>
              <a:rPr lang="de-DE" dirty="0"/>
              <a:t> | FACES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AB7615-2D9F-F78F-F60C-65031C7E9DE4}"/>
              </a:ext>
            </a:extLst>
          </p:cNvPr>
          <p:cNvSpPr txBox="1"/>
          <p:nvPr/>
        </p:nvSpPr>
        <p:spPr>
          <a:xfrm>
            <a:off x="2895601" y="4500126"/>
            <a:ext cx="7160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Task:		   		</a:t>
            </a:r>
            <a:r>
              <a:rPr lang="de-DE" dirty="0"/>
              <a:t>Top 5 | Top 10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4FF6384-A5DC-600A-E964-5589A9E63998}"/>
              </a:ext>
            </a:extLst>
          </p:cNvPr>
          <p:cNvSpPr/>
          <p:nvPr/>
        </p:nvSpPr>
        <p:spPr>
          <a:xfrm>
            <a:off x="2413906" y="2857429"/>
            <a:ext cx="6882492" cy="102176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43E4F0-A237-52D1-2288-DB473A514C30}"/>
              </a:ext>
            </a:extLst>
          </p:cNvPr>
          <p:cNvSpPr txBox="1"/>
          <p:nvPr/>
        </p:nvSpPr>
        <p:spPr>
          <a:xfrm>
            <a:off x="2413906" y="2297326"/>
            <a:ext cx="3245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Model </a:t>
            </a:r>
            <a:r>
              <a:rPr lang="de-DE" dirty="0" err="1">
                <a:solidFill>
                  <a:schemeClr val="accent3"/>
                </a:solidFill>
              </a:rPr>
              <a:t>Configuration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26D29F-0254-E6BE-BC2C-C7A32E1FCACB}"/>
              </a:ext>
            </a:extLst>
          </p:cNvPr>
          <p:cNvSpPr/>
          <p:nvPr/>
        </p:nvSpPr>
        <p:spPr>
          <a:xfrm>
            <a:off x="2413906" y="3950106"/>
            <a:ext cx="6882492" cy="10217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93ACDEE-6F08-F255-C7C3-906E82AE9075}"/>
              </a:ext>
            </a:extLst>
          </p:cNvPr>
          <p:cNvSpPr txBox="1"/>
          <p:nvPr/>
        </p:nvSpPr>
        <p:spPr>
          <a:xfrm>
            <a:off x="5676901" y="4980597"/>
            <a:ext cx="374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Experiment </a:t>
            </a:r>
            <a:r>
              <a:rPr lang="de-DE" dirty="0" err="1">
                <a:solidFill>
                  <a:srgbClr val="FF0000"/>
                </a:solidFill>
              </a:rPr>
              <a:t>Configuration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967017-6150-95D1-3194-9B3125FA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00729-7E23-F4A6-8A93-D5C5CC04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05F30C2-8E66-A8E0-379D-82B90534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4" y="5506165"/>
            <a:ext cx="7086600" cy="737597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280766-6E12-4F2D-E7C3-5F1933DA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AFFC89-EC8C-3B07-14B3-9AEA0045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C0D5E9-3743-579D-0FB1-A54482F3E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20AD91BE-70D3-D176-85A3-85CFFF21A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8648700" cy="4486472"/>
          </a:xfrm>
        </p:spPr>
        <p:txBody>
          <a:bodyPr>
            <a:normAutofit/>
          </a:bodyPr>
          <a:lstStyle/>
          <a:p>
            <a:r>
              <a:rPr lang="de-DE" b="1" dirty="0"/>
              <a:t>Evaluation </a:t>
            </a:r>
            <a:r>
              <a:rPr lang="de-DE" b="1" dirty="0" err="1"/>
              <a:t>Metrics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1"/>
            <a:r>
              <a:rPr lang="de-DE" b="1" dirty="0" err="1"/>
              <a:t>Normalized</a:t>
            </a:r>
            <a:r>
              <a:rPr lang="de-DE" b="1" dirty="0"/>
              <a:t> </a:t>
            </a:r>
            <a:r>
              <a:rPr lang="de-DE" b="1" dirty="0" err="1"/>
              <a:t>Discounted</a:t>
            </a:r>
            <a:r>
              <a:rPr lang="de-DE" b="1" dirty="0"/>
              <a:t> </a:t>
            </a:r>
            <a:r>
              <a:rPr lang="de-DE" b="1" dirty="0" err="1"/>
              <a:t>Cumulative</a:t>
            </a:r>
            <a:r>
              <a:rPr lang="de-DE" b="1" dirty="0"/>
              <a:t> </a:t>
            </a:r>
            <a:r>
              <a:rPr lang="de-DE" b="1" dirty="0" err="1"/>
              <a:t>Gain</a:t>
            </a:r>
            <a:r>
              <a:rPr lang="de-DE" b="1" dirty="0"/>
              <a:t> (NDCG):</a:t>
            </a:r>
          </a:p>
          <a:p>
            <a:pPr lvl="1"/>
            <a:endParaRPr lang="de-DE" b="1" dirty="0"/>
          </a:p>
          <a:p>
            <a:pPr marL="355579" lvl="1" indent="0">
              <a:buNone/>
            </a:pPr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D107FD7-FF40-5239-95A4-025FF85D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05" y="3132711"/>
            <a:ext cx="2517617" cy="87944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94A37A-C705-B924-7DF4-6DFEABD2D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88" y="3928206"/>
            <a:ext cx="2346496" cy="767748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8D94052-824E-5222-7F87-42C139FEF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06361"/>
              </p:ext>
            </p:extLst>
          </p:nvPr>
        </p:nvGraphicFramePr>
        <p:xfrm>
          <a:off x="1343024" y="2880227"/>
          <a:ext cx="4752976" cy="2038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413">
                  <a:extLst>
                    <a:ext uri="{9D8B030D-6E8A-4147-A177-3AD203B41FA5}">
                      <a16:colId xmlns:a16="http://schemas.microsoft.com/office/drawing/2014/main" val="1002595922"/>
                    </a:ext>
                  </a:extLst>
                </a:gridCol>
                <a:gridCol w="1819656">
                  <a:extLst>
                    <a:ext uri="{9D8B030D-6E8A-4147-A177-3AD203B41FA5}">
                      <a16:colId xmlns:a16="http://schemas.microsoft.com/office/drawing/2014/main" val="949595396"/>
                    </a:ext>
                  </a:extLst>
                </a:gridCol>
                <a:gridCol w="2015907">
                  <a:extLst>
                    <a:ext uri="{9D8B030D-6E8A-4147-A177-3AD203B41FA5}">
                      <a16:colId xmlns:a16="http://schemas.microsoft.com/office/drawing/2014/main" val="1077679756"/>
                    </a:ext>
                  </a:extLst>
                </a:gridCol>
              </a:tblGrid>
              <a:tr h="33977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Triple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Rank </a:t>
                      </a:r>
                      <a:r>
                        <a:rPr lang="de-DE" sz="1600" dirty="0" err="1"/>
                        <a:t>by</a:t>
                      </a:r>
                      <a:r>
                        <a:rPr lang="de-DE" sz="1600" dirty="0"/>
                        <a:t> ESLM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Relevance</a:t>
                      </a:r>
                      <a:r>
                        <a:rPr lang="de-DE" sz="1600" dirty="0"/>
                        <a:t> Score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48836"/>
                  </a:ext>
                </a:extLst>
              </a:tr>
              <a:tr h="33977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10498"/>
                  </a:ext>
                </a:extLst>
              </a:tr>
              <a:tr h="33977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83723"/>
                  </a:ext>
                </a:extLst>
              </a:tr>
              <a:tr h="33977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43268"/>
                  </a:ext>
                </a:extLst>
              </a:tr>
              <a:tr h="33977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703881"/>
                  </a:ext>
                </a:extLst>
              </a:tr>
              <a:tr h="339776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054065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6FEB15E-6AED-9192-3EB1-984A34E28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372" y="4983371"/>
            <a:ext cx="6989652" cy="65259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630AFD8-CD16-BAC2-71BE-A27ADE7C2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6884" y="5368155"/>
            <a:ext cx="2764017" cy="5356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AF207E-C65F-5A40-BDF8-89C7BDB591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60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D57E-EB3E-23FC-A963-B6035F6C1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F6EE2C-BF22-1975-1E21-4ADB30306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12" y="1328544"/>
            <a:ext cx="8850591" cy="513458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Why</a:t>
            </a:r>
            <a:r>
              <a:rPr lang="de-DE" b="1" dirty="0"/>
              <a:t> Entity </a:t>
            </a:r>
            <a:r>
              <a:rPr lang="de-DE" b="1" dirty="0" err="1"/>
              <a:t>Summarization</a:t>
            </a:r>
            <a:r>
              <a:rPr lang="de-DE" b="1" dirty="0"/>
              <a:t>?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Existing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Architecture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Experiment Settings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Results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Strengths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r>
              <a:rPr lang="de-DE" b="1" dirty="0"/>
              <a:t> &amp; Further Research </a:t>
            </a:r>
            <a:r>
              <a:rPr lang="de-DE" b="1" dirty="0" err="1"/>
              <a:t>Directions</a:t>
            </a:r>
            <a:endParaRPr lang="de-DE" b="1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4302F72-2ECF-AFE7-8C01-1CFF5675ECE9}"/>
              </a:ext>
            </a:extLst>
          </p:cNvPr>
          <p:cNvSpPr/>
          <p:nvPr/>
        </p:nvSpPr>
        <p:spPr>
          <a:xfrm>
            <a:off x="711127" y="4509425"/>
            <a:ext cx="8499547" cy="612322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071528-56D0-7FE1-0138-1AA232FE0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154022-56CC-F734-8ECD-A3706A71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7F2A48-46C0-4664-3FC4-56C7F628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F4872F-5530-1AA7-C919-7D641FD9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17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BCBB-3DAF-B1BD-301C-3905ADF7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54CF53-AD99-D4A9-E6A2-AAE3FAE4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257392-AFD1-0A1B-7C83-F2AFB9E5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C6C9F5-1690-FAD4-5878-01EE2B61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1E91F63B-8AC3-CE21-EAD3-ED14FDC71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8648700" cy="4486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b="1" dirty="0"/>
          </a:p>
          <a:p>
            <a:endParaRPr lang="de-DE" b="1" dirty="0"/>
          </a:p>
          <a:p>
            <a:pPr lvl="2"/>
            <a:endParaRPr lang="de-DE" b="1" dirty="0"/>
          </a:p>
          <a:p>
            <a:pPr lvl="2"/>
            <a:endParaRPr lang="de-DE" b="1" dirty="0"/>
          </a:p>
          <a:p>
            <a:pPr marL="355579" lvl="1" indent="0">
              <a:buNone/>
            </a:pPr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146660-0BF8-96F8-194B-177F0972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57" y="3383916"/>
            <a:ext cx="5059305" cy="24624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C44994-7258-F893-9168-9F686472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40" y="3383916"/>
            <a:ext cx="5138383" cy="252411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23E43D0-4D8D-D23E-768A-A35C2B60FCDC}"/>
              </a:ext>
            </a:extLst>
          </p:cNvPr>
          <p:cNvSpPr txBox="1"/>
          <p:nvPr/>
        </p:nvSpPr>
        <p:spPr>
          <a:xfrm>
            <a:off x="2056741" y="2996800"/>
            <a:ext cx="21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F-</a:t>
            </a:r>
            <a:r>
              <a:rPr lang="de-DE" sz="2000" b="1" dirty="0" err="1"/>
              <a:t>Measure</a:t>
            </a:r>
            <a:endParaRPr lang="en-US" sz="20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3081146-535E-B83C-717A-87AC544CE2FC}"/>
              </a:ext>
            </a:extLst>
          </p:cNvPr>
          <p:cNvSpPr txBox="1"/>
          <p:nvPr/>
        </p:nvSpPr>
        <p:spPr>
          <a:xfrm>
            <a:off x="7822622" y="3004964"/>
            <a:ext cx="21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NDCG</a:t>
            </a:r>
            <a:endParaRPr lang="en-US" sz="20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7EE631-CACB-4D46-B1BB-14436265B0E2}"/>
              </a:ext>
            </a:extLst>
          </p:cNvPr>
          <p:cNvSpPr txBox="1"/>
          <p:nvPr/>
        </p:nvSpPr>
        <p:spPr>
          <a:xfrm>
            <a:off x="5399890" y="412119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0.427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BE809CC-4A33-BAB1-D2E4-5E64B818F79E}"/>
              </a:ext>
            </a:extLst>
          </p:cNvPr>
          <p:cNvSpPr txBox="1"/>
          <p:nvPr/>
        </p:nvSpPr>
        <p:spPr>
          <a:xfrm>
            <a:off x="5393537" y="4357248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0.430</a:t>
            </a:r>
            <a:endParaRPr lang="en-US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9804FA-47E1-6B6F-AD5B-DCC7512C3F40}"/>
              </a:ext>
            </a:extLst>
          </p:cNvPr>
          <p:cNvSpPr txBox="1"/>
          <p:nvPr/>
        </p:nvSpPr>
        <p:spPr>
          <a:xfrm>
            <a:off x="5384012" y="4686452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0.429</a:t>
            </a:r>
            <a:endParaRPr lang="en-US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E83CF4-2715-2D8B-FFEE-81A70C885D61}"/>
              </a:ext>
            </a:extLst>
          </p:cNvPr>
          <p:cNvSpPr txBox="1"/>
          <p:nvPr/>
        </p:nvSpPr>
        <p:spPr>
          <a:xfrm>
            <a:off x="5384011" y="4910602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0.439</a:t>
            </a:r>
            <a:endParaRPr lang="en-US" sz="14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54E87-056A-2203-67D2-85D768EE3350}"/>
              </a:ext>
            </a:extLst>
          </p:cNvPr>
          <p:cNvSpPr txBox="1"/>
          <p:nvPr/>
        </p:nvSpPr>
        <p:spPr>
          <a:xfrm>
            <a:off x="5376906" y="524350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0.427</a:t>
            </a:r>
            <a:endParaRPr lang="en-US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343380-013A-A362-02AE-97A1ED175EA4}"/>
              </a:ext>
            </a:extLst>
          </p:cNvPr>
          <p:cNvSpPr txBox="1"/>
          <p:nvPr/>
        </p:nvSpPr>
        <p:spPr>
          <a:xfrm>
            <a:off x="5371775" y="5486706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0.439</a:t>
            </a:r>
            <a:endParaRPr lang="en-US" sz="1400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4F5B5C-9CC7-5141-D24D-E17085A428B6}"/>
              </a:ext>
            </a:extLst>
          </p:cNvPr>
          <p:cNvSpPr txBox="1"/>
          <p:nvPr/>
        </p:nvSpPr>
        <p:spPr>
          <a:xfrm>
            <a:off x="5418940" y="3464410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Mean</a:t>
            </a:r>
            <a:endParaRPr lang="en-US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C568D03-16F4-93F2-8FD7-729945BCA281}"/>
              </a:ext>
            </a:extLst>
          </p:cNvPr>
          <p:cNvSpPr txBox="1"/>
          <p:nvPr/>
        </p:nvSpPr>
        <p:spPr>
          <a:xfrm>
            <a:off x="11168319" y="4144548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0.827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7A79343-366D-2F96-AB9B-4C01EBC3971E}"/>
              </a:ext>
            </a:extLst>
          </p:cNvPr>
          <p:cNvSpPr txBox="1"/>
          <p:nvPr/>
        </p:nvSpPr>
        <p:spPr>
          <a:xfrm>
            <a:off x="11161966" y="4380600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0.826</a:t>
            </a:r>
            <a:endParaRPr lang="en-US" sz="1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0AD8FD4-E67F-5072-7638-9046B2AC60DD}"/>
              </a:ext>
            </a:extLst>
          </p:cNvPr>
          <p:cNvSpPr txBox="1"/>
          <p:nvPr/>
        </p:nvSpPr>
        <p:spPr>
          <a:xfrm>
            <a:off x="11152441" y="4709804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0.825</a:t>
            </a:r>
            <a:endParaRPr lang="en-US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6D81583-1785-0805-EF19-40002AA7F711}"/>
              </a:ext>
            </a:extLst>
          </p:cNvPr>
          <p:cNvSpPr txBox="1"/>
          <p:nvPr/>
        </p:nvSpPr>
        <p:spPr>
          <a:xfrm>
            <a:off x="11152440" y="4933954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0.835</a:t>
            </a:r>
            <a:endParaRPr lang="en-US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94CD15-2D5F-5AE0-BA3C-3A41CDD38A22}"/>
              </a:ext>
            </a:extLst>
          </p:cNvPr>
          <p:cNvSpPr txBox="1"/>
          <p:nvPr/>
        </p:nvSpPr>
        <p:spPr>
          <a:xfrm>
            <a:off x="11145335" y="5266858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0.836</a:t>
            </a:r>
            <a:endParaRPr lang="en-US" sz="14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82165A3-E040-0F3B-0B5B-ABAB70C3BED9}"/>
              </a:ext>
            </a:extLst>
          </p:cNvPr>
          <p:cNvSpPr txBox="1"/>
          <p:nvPr/>
        </p:nvSpPr>
        <p:spPr>
          <a:xfrm>
            <a:off x="11140204" y="5510058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0.842</a:t>
            </a:r>
            <a:endParaRPr lang="en-US" sz="1400" b="1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024C578-6EC0-D159-A9C0-474646CBAE72}"/>
              </a:ext>
            </a:extLst>
          </p:cNvPr>
          <p:cNvSpPr txBox="1"/>
          <p:nvPr/>
        </p:nvSpPr>
        <p:spPr>
          <a:xfrm>
            <a:off x="11187369" y="3487762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Mean</a:t>
            </a:r>
            <a:endParaRPr lang="en-US" sz="1400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B374E67-3E88-2CE6-5064-6D395BBA85C1}"/>
              </a:ext>
            </a:extLst>
          </p:cNvPr>
          <p:cNvSpPr/>
          <p:nvPr/>
        </p:nvSpPr>
        <p:spPr>
          <a:xfrm>
            <a:off x="633404" y="1890100"/>
            <a:ext cx="9158904" cy="83099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ESLM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6DEA5C6-51E8-53FF-92B0-7D12C7412280}"/>
              </a:ext>
            </a:extLst>
          </p:cNvPr>
          <p:cNvSpPr txBox="1"/>
          <p:nvPr/>
        </p:nvSpPr>
        <p:spPr>
          <a:xfrm>
            <a:off x="756938" y="1389386"/>
            <a:ext cx="70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Research Question 1: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A755AB-A436-4921-5BE1-734271D34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FA31E-CD81-174C-042D-B98CDB4D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AE4B86-66E0-03D5-BA88-F6035DBA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6BD1CF-663F-1298-3D4C-05002895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CADAB7-15A3-3D9E-9122-A9433C2E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107EAD8-85BB-8D9A-B610-0C4DB9A3F8AC}"/>
              </a:ext>
            </a:extLst>
          </p:cNvPr>
          <p:cNvSpPr/>
          <p:nvPr/>
        </p:nvSpPr>
        <p:spPr>
          <a:xfrm>
            <a:off x="2796967" y="2150639"/>
            <a:ext cx="792000" cy="79200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E432E59E-184B-1C11-AC81-0C2CBEA16768}"/>
              </a:ext>
            </a:extLst>
          </p:cNvPr>
          <p:cNvSpPr/>
          <p:nvPr/>
        </p:nvSpPr>
        <p:spPr>
          <a:xfrm>
            <a:off x="1053892" y="2150639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4C2FB42-C564-EB95-38B7-FEB62529A28A}"/>
              </a:ext>
            </a:extLst>
          </p:cNvPr>
          <p:cNvCxnSpPr>
            <a:cxnSpLocks/>
          </p:cNvCxnSpPr>
          <p:nvPr/>
        </p:nvCxnSpPr>
        <p:spPr>
          <a:xfrm flipH="1">
            <a:off x="1845892" y="2546639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90C9B877-8905-BD08-8E79-2D20024BF86D}"/>
              </a:ext>
            </a:extLst>
          </p:cNvPr>
          <p:cNvSpPr/>
          <p:nvPr/>
        </p:nvSpPr>
        <p:spPr>
          <a:xfrm>
            <a:off x="2796967" y="3098986"/>
            <a:ext cx="792000" cy="792000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4B837C57-61D8-0663-02C1-AE903787FE1C}"/>
              </a:ext>
            </a:extLst>
          </p:cNvPr>
          <p:cNvSpPr/>
          <p:nvPr/>
        </p:nvSpPr>
        <p:spPr>
          <a:xfrm>
            <a:off x="1053892" y="3098986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8C8A75B-F339-F7B7-A580-E3F7D2D61F91}"/>
              </a:ext>
            </a:extLst>
          </p:cNvPr>
          <p:cNvCxnSpPr>
            <a:cxnSpLocks/>
          </p:cNvCxnSpPr>
          <p:nvPr/>
        </p:nvCxnSpPr>
        <p:spPr>
          <a:xfrm flipH="1">
            <a:off x="1845892" y="3494986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B26805E0-4F2B-90A8-849C-DD779FB2BB43}"/>
              </a:ext>
            </a:extLst>
          </p:cNvPr>
          <p:cNvSpPr/>
          <p:nvPr/>
        </p:nvSpPr>
        <p:spPr>
          <a:xfrm>
            <a:off x="2796967" y="4033149"/>
            <a:ext cx="792000" cy="792000"/>
          </a:xfrm>
          <a:prstGeom prst="flowChartConnec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33A17323-B7BE-35A3-271D-5CD5CD5E3E8C}"/>
              </a:ext>
            </a:extLst>
          </p:cNvPr>
          <p:cNvSpPr/>
          <p:nvPr/>
        </p:nvSpPr>
        <p:spPr>
          <a:xfrm>
            <a:off x="1053892" y="4033149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0667812-F59A-AB14-ACF5-B7E50E3399DD}"/>
              </a:ext>
            </a:extLst>
          </p:cNvPr>
          <p:cNvCxnSpPr>
            <a:cxnSpLocks/>
          </p:cNvCxnSpPr>
          <p:nvPr/>
        </p:nvCxnSpPr>
        <p:spPr>
          <a:xfrm flipH="1">
            <a:off x="1845892" y="4429149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F019170-9154-923B-2FB5-F31690485137}"/>
              </a:ext>
            </a:extLst>
          </p:cNvPr>
          <p:cNvSpPr/>
          <p:nvPr/>
        </p:nvSpPr>
        <p:spPr>
          <a:xfrm>
            <a:off x="438150" y="2020256"/>
            <a:ext cx="3378735" cy="3914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51A78C9E-F8CC-A11E-978D-6001B320AD31}"/>
              </a:ext>
            </a:extLst>
          </p:cNvPr>
          <p:cNvSpPr/>
          <p:nvPr/>
        </p:nvSpPr>
        <p:spPr>
          <a:xfrm>
            <a:off x="2796967" y="4977182"/>
            <a:ext cx="792000" cy="7920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A47BFA9-AE0C-1D9E-F574-961C1F132283}"/>
              </a:ext>
            </a:extLst>
          </p:cNvPr>
          <p:cNvSpPr/>
          <p:nvPr/>
        </p:nvSpPr>
        <p:spPr>
          <a:xfrm>
            <a:off x="1053892" y="4977182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976E40-86F0-03E8-9324-077C0282E2D4}"/>
              </a:ext>
            </a:extLst>
          </p:cNvPr>
          <p:cNvCxnSpPr>
            <a:cxnSpLocks/>
          </p:cNvCxnSpPr>
          <p:nvPr/>
        </p:nvCxnSpPr>
        <p:spPr>
          <a:xfrm flipH="1">
            <a:off x="1845892" y="5373182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057FE25-5C3F-4CBB-9DE7-D693D4129AC4}"/>
                  </a:ext>
                </a:extLst>
              </p:cNvPr>
              <p:cNvSpPr txBox="1"/>
              <p:nvPr/>
            </p:nvSpPr>
            <p:spPr>
              <a:xfrm>
                <a:off x="114422" y="227005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057FE25-5C3F-4CBB-9DE7-D693D4129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2270058"/>
                <a:ext cx="1263198" cy="400110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C504E5DC-3523-E9D6-F7E6-C9D82B45A3AC}"/>
                  </a:ext>
                </a:extLst>
              </p:cNvPr>
              <p:cNvSpPr txBox="1"/>
              <p:nvPr/>
            </p:nvSpPr>
            <p:spPr>
              <a:xfrm>
                <a:off x="114422" y="3280706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C504E5DC-3523-E9D6-F7E6-C9D82B45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3280706"/>
                <a:ext cx="1263198" cy="4001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B19D356-AD0C-C0F6-FE2A-B523D9D3550C}"/>
                  </a:ext>
                </a:extLst>
              </p:cNvPr>
              <p:cNvSpPr txBox="1"/>
              <p:nvPr/>
            </p:nvSpPr>
            <p:spPr>
              <a:xfrm>
                <a:off x="114422" y="4211841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B19D356-AD0C-C0F6-FE2A-B523D9D35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4211841"/>
                <a:ext cx="126319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254AF08-0963-E4D1-DBE9-12FEB245413F}"/>
                  </a:ext>
                </a:extLst>
              </p:cNvPr>
              <p:cNvSpPr txBox="1"/>
              <p:nvPr/>
            </p:nvSpPr>
            <p:spPr>
              <a:xfrm>
                <a:off x="114422" y="5126485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254AF08-0963-E4D1-DBE9-12FEB2454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5126485"/>
                <a:ext cx="1263198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0E87035F-7507-D8F1-5B11-3891D4F6E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C5F7D97-33D1-53C5-3DE2-85909A502908}"/>
              </a:ext>
            </a:extLst>
          </p:cNvPr>
          <p:cNvSpPr txBox="1"/>
          <p:nvPr/>
        </p:nvSpPr>
        <p:spPr>
          <a:xfrm>
            <a:off x="1287554" y="1362436"/>
            <a:ext cx="168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 err="1"/>
              <a:t>Desc</a:t>
            </a:r>
            <a:r>
              <a:rPr lang="de-DE" sz="2000" b="1" i="1" dirty="0"/>
              <a:t>(</a:t>
            </a:r>
            <a:r>
              <a:rPr lang="de-DE" sz="2000" b="1" i="1" dirty="0" err="1"/>
              <a:t>e,G</a:t>
            </a:r>
            <a:r>
              <a:rPr lang="de-DE" sz="2000" b="1" i="1" dirty="0"/>
              <a:t>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583849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1515-741B-5C0E-1496-A6B7812B4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554A1C-A867-9FDC-AB61-679604E2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2EE6F9-7BD6-CD03-EB71-C9956FE64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CAE9C6-A83F-48F7-3BF6-D97D7E1F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sz="1800" dirty="0"/>
              <a:t>[2]</a:t>
            </a:r>
            <a:endParaRPr lang="en-US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2EFFE3-280F-7677-73AD-5AFF4A5DA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927" y="3121802"/>
            <a:ext cx="5799840" cy="31602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F075147-7A4E-26FB-572F-2BDB9A670138}"/>
              </a:ext>
            </a:extLst>
          </p:cNvPr>
          <p:cNvSpPr txBox="1"/>
          <p:nvPr/>
        </p:nvSpPr>
        <p:spPr>
          <a:xfrm>
            <a:off x="8775723" y="401863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0.344</a:t>
            </a:r>
            <a:endParaRPr lang="en-US" sz="1800" i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699DB6D-7740-25A5-672A-75ED9CC2D88A}"/>
              </a:ext>
            </a:extLst>
          </p:cNvPr>
          <p:cNvSpPr txBox="1"/>
          <p:nvPr/>
        </p:nvSpPr>
        <p:spPr>
          <a:xfrm>
            <a:off x="8753453" y="4315378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0.385</a:t>
            </a:r>
            <a:endParaRPr lang="en-US" sz="1800" i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2F73548-8ADD-1C53-2BFC-F502F92E0C56}"/>
              </a:ext>
            </a:extLst>
          </p:cNvPr>
          <p:cNvSpPr txBox="1"/>
          <p:nvPr/>
        </p:nvSpPr>
        <p:spPr>
          <a:xfrm>
            <a:off x="8753453" y="458878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0.406</a:t>
            </a:r>
            <a:endParaRPr lang="en-US" sz="1800" i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3074FF-598D-6265-DA15-CF68FACCD97F}"/>
              </a:ext>
            </a:extLst>
          </p:cNvPr>
          <p:cNvSpPr txBox="1"/>
          <p:nvPr/>
        </p:nvSpPr>
        <p:spPr>
          <a:xfrm>
            <a:off x="8752653" y="4885528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0.386</a:t>
            </a:r>
            <a:endParaRPr lang="en-US" sz="1800" i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80FEE22-AF2C-7818-FBD3-C3F9A11E80B4}"/>
              </a:ext>
            </a:extLst>
          </p:cNvPr>
          <p:cNvSpPr txBox="1"/>
          <p:nvPr/>
        </p:nvSpPr>
        <p:spPr>
          <a:xfrm>
            <a:off x="8741216" y="515893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0.425</a:t>
            </a:r>
            <a:endParaRPr lang="en-US" sz="1800" i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298860-6A32-6615-62F9-4840E0066D5E}"/>
              </a:ext>
            </a:extLst>
          </p:cNvPr>
          <p:cNvSpPr txBox="1"/>
          <p:nvPr/>
        </p:nvSpPr>
        <p:spPr>
          <a:xfrm>
            <a:off x="8723473" y="5446153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-</a:t>
            </a:r>
            <a:endParaRPr lang="en-US" sz="1800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F368D3-BCEB-1B7E-F21D-95F40809DA0E}"/>
              </a:ext>
            </a:extLst>
          </p:cNvPr>
          <p:cNvSpPr txBox="1"/>
          <p:nvPr/>
        </p:nvSpPr>
        <p:spPr>
          <a:xfrm>
            <a:off x="8782029" y="3198615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Mean</a:t>
            </a:r>
            <a:endParaRPr lang="en-US" sz="1800" i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D53E31-3EC1-2601-9260-43B809D80EEC}"/>
              </a:ext>
            </a:extLst>
          </p:cNvPr>
          <p:cNvSpPr txBox="1"/>
          <p:nvPr/>
        </p:nvSpPr>
        <p:spPr>
          <a:xfrm>
            <a:off x="8746917" y="5842671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i="1" dirty="0"/>
              <a:t>0.442</a:t>
            </a:r>
            <a:endParaRPr lang="en-US" sz="1800" b="1" i="1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116D341-47C4-A6E3-AE9E-8399F2CF41DC}"/>
              </a:ext>
            </a:extLst>
          </p:cNvPr>
          <p:cNvSpPr/>
          <p:nvPr/>
        </p:nvSpPr>
        <p:spPr>
          <a:xfrm>
            <a:off x="633404" y="1890100"/>
            <a:ext cx="9158904" cy="83099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 ESLM </a:t>
            </a:r>
            <a:r>
              <a:rPr lang="de-DE" dirty="0" err="1"/>
              <a:t>outperform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F4BBBF-D7DE-08F0-705B-080BFCA986C7}"/>
              </a:ext>
            </a:extLst>
          </p:cNvPr>
          <p:cNvSpPr txBox="1"/>
          <p:nvPr/>
        </p:nvSpPr>
        <p:spPr>
          <a:xfrm>
            <a:off x="756938" y="1389386"/>
            <a:ext cx="70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Research Question 2: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4E5C5F-BC19-D25E-1BDE-85BCABAB9E92}"/>
              </a:ext>
            </a:extLst>
          </p:cNvPr>
          <p:cNvSpPr txBox="1"/>
          <p:nvPr/>
        </p:nvSpPr>
        <p:spPr>
          <a:xfrm>
            <a:off x="5212856" y="2769702"/>
            <a:ext cx="21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F-</a:t>
            </a:r>
            <a:r>
              <a:rPr lang="de-DE" sz="2000" b="1" dirty="0" err="1"/>
              <a:t>Measure</a:t>
            </a:r>
            <a:endParaRPr lang="en-US" sz="20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6A31C6-4928-08DA-5710-5A0F9120F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FEB3-4EAF-87EE-0768-31E36959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44F85A-E08E-7804-C022-2B880CD1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51FC7-AABC-0E3D-22EC-2F339E85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0B80DE-BDEE-3EE8-ED29-DBE3DC02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B1F6F19-DA40-9474-DA9D-5B4D94F754CC}"/>
              </a:ext>
            </a:extLst>
          </p:cNvPr>
          <p:cNvSpPr/>
          <p:nvPr/>
        </p:nvSpPr>
        <p:spPr>
          <a:xfrm>
            <a:off x="633404" y="1890100"/>
            <a:ext cx="9158904" cy="83099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 ESLM </a:t>
            </a:r>
            <a:r>
              <a:rPr lang="de-DE" dirty="0" err="1"/>
              <a:t>outperform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A6A2381-AFD8-DFF7-8C10-C5FB77FDF53E}"/>
              </a:ext>
            </a:extLst>
          </p:cNvPr>
          <p:cNvSpPr txBox="1"/>
          <p:nvPr/>
        </p:nvSpPr>
        <p:spPr>
          <a:xfrm>
            <a:off x="756938" y="1389386"/>
            <a:ext cx="706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Research Question 2: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6EF739-81D1-F576-DA0B-65403882A067}"/>
              </a:ext>
            </a:extLst>
          </p:cNvPr>
          <p:cNvSpPr txBox="1"/>
          <p:nvPr/>
        </p:nvSpPr>
        <p:spPr>
          <a:xfrm>
            <a:off x="5212856" y="3042416"/>
            <a:ext cx="21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NDCG</a:t>
            </a:r>
            <a:endParaRPr lang="en-US" sz="20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359EC77-2827-FD16-8FE1-29029D954D01}"/>
              </a:ext>
            </a:extLst>
          </p:cNvPr>
          <p:cNvSpPr txBox="1"/>
          <p:nvPr/>
        </p:nvSpPr>
        <p:spPr>
          <a:xfrm>
            <a:off x="8925677" y="4406369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0.741</a:t>
            </a:r>
            <a:endParaRPr lang="en-US" sz="1800" i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87CEEB-B179-5543-5C98-8062545A70F6}"/>
              </a:ext>
            </a:extLst>
          </p:cNvPr>
          <p:cNvSpPr txBox="1"/>
          <p:nvPr/>
        </p:nvSpPr>
        <p:spPr>
          <a:xfrm>
            <a:off x="8919175" y="4683466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0.801</a:t>
            </a:r>
            <a:endParaRPr lang="en-US" sz="1800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A6440ED-D846-38BB-ADFB-1014EBA7C31B}"/>
              </a:ext>
            </a:extLst>
          </p:cNvPr>
          <p:cNvSpPr txBox="1"/>
          <p:nvPr/>
        </p:nvSpPr>
        <p:spPr>
          <a:xfrm>
            <a:off x="8919175" y="496640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0.796</a:t>
            </a:r>
            <a:endParaRPr lang="en-US" sz="1800" i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9E77F6-22FE-0365-A54F-4B91390D5941}"/>
              </a:ext>
            </a:extLst>
          </p:cNvPr>
          <p:cNvSpPr txBox="1"/>
          <p:nvPr/>
        </p:nvSpPr>
        <p:spPr>
          <a:xfrm>
            <a:off x="8912069" y="5253616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0.805</a:t>
            </a:r>
            <a:endParaRPr lang="en-US" sz="1800" i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6FA29E9-A8C9-9C34-83AE-9C4DCA572F76}"/>
              </a:ext>
            </a:extLst>
          </p:cNvPr>
          <p:cNvSpPr txBox="1"/>
          <p:nvPr/>
        </p:nvSpPr>
        <p:spPr>
          <a:xfrm>
            <a:off x="8950169" y="3538722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i="1" dirty="0"/>
              <a:t>Mean</a:t>
            </a:r>
            <a:endParaRPr lang="en-US" sz="1800" i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BF4D6E1-9839-70EF-FED6-1B900F7176F8}"/>
              </a:ext>
            </a:extLst>
          </p:cNvPr>
          <p:cNvSpPr txBox="1"/>
          <p:nvPr/>
        </p:nvSpPr>
        <p:spPr>
          <a:xfrm>
            <a:off x="8908751" y="5658903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i="1" dirty="0"/>
              <a:t>0.842</a:t>
            </a:r>
            <a:endParaRPr lang="en-US" sz="1800" b="1" i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3D3F92-320A-16E6-9886-9607B5707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12" y="3448578"/>
            <a:ext cx="5972175" cy="27070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36CD163-A110-7F81-D231-323EB29FE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22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7B62-9D05-0F8A-A882-D2BFC5C53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1D9FA6-5636-F727-87C8-1C8E28CB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12" y="1328544"/>
            <a:ext cx="8850591" cy="513458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Why</a:t>
            </a:r>
            <a:r>
              <a:rPr lang="de-DE" b="1" dirty="0"/>
              <a:t> Entity </a:t>
            </a:r>
            <a:r>
              <a:rPr lang="de-DE" b="1" dirty="0" err="1"/>
              <a:t>Summarization</a:t>
            </a:r>
            <a:r>
              <a:rPr lang="de-DE" b="1" dirty="0"/>
              <a:t>?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 err="1"/>
              <a:t>Existing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Architecture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Experiment Settings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Results</a:t>
            </a:r>
            <a:endParaRPr lang="de-DE" b="1" dirty="0"/>
          </a:p>
          <a:p>
            <a:pPr marL="0" indent="0">
              <a:lnSpc>
                <a:spcPct val="220000"/>
              </a:lnSpc>
              <a:buNone/>
            </a:pPr>
            <a:r>
              <a:rPr lang="de-DE" b="1" dirty="0"/>
              <a:t>ESLM: </a:t>
            </a:r>
            <a:r>
              <a:rPr lang="de-DE" b="1" dirty="0" err="1"/>
              <a:t>Strengths</a:t>
            </a:r>
            <a:r>
              <a:rPr lang="de-DE" b="1" dirty="0"/>
              <a:t>, </a:t>
            </a:r>
            <a:r>
              <a:rPr lang="de-DE" b="1" dirty="0" err="1"/>
              <a:t>Weaknesses</a:t>
            </a:r>
            <a:r>
              <a:rPr lang="de-DE" b="1" dirty="0"/>
              <a:t> &amp; Further Research </a:t>
            </a:r>
            <a:r>
              <a:rPr lang="de-DE" b="1" dirty="0" err="1"/>
              <a:t>Directions</a:t>
            </a:r>
            <a:endParaRPr lang="de-DE" b="1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47CAE56-E7FB-42E7-F7E6-580299863514}"/>
              </a:ext>
            </a:extLst>
          </p:cNvPr>
          <p:cNvSpPr/>
          <p:nvPr/>
        </p:nvSpPr>
        <p:spPr>
          <a:xfrm>
            <a:off x="711127" y="5242850"/>
            <a:ext cx="8499547" cy="612322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E91BC7-8B69-6D72-28F7-F53ECE2A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25C07A-F542-F767-13A5-DC728346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F4FE162-41FD-C08F-7BB0-21566C6E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B2C657-5B24-32FD-0829-37F61CF6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8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79AA5-D11C-9B49-39B3-3E268A04E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021CE1-2957-51B6-0F91-F3F7B09D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BE77B0-95B9-2FFB-6F22-5AB28472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390227-8053-5BED-64B1-C2A6D499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</a:t>
            </a:r>
            <a:r>
              <a:rPr lang="de-DE" dirty="0" err="1"/>
              <a:t>Strengths</a:t>
            </a:r>
            <a:r>
              <a:rPr lang="de-DE" dirty="0"/>
              <a:t>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04A1DD81-3B6A-FF74-21B7-C9B5E09D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>
            <a:normAutofit/>
          </a:bodyPr>
          <a:lstStyle/>
          <a:p>
            <a:endParaRPr lang="de-DE" b="1" dirty="0"/>
          </a:p>
          <a:p>
            <a:pPr marL="355579" lvl="1" indent="0">
              <a:buNone/>
            </a:pPr>
            <a:endParaRPr lang="de-DE" b="1" dirty="0"/>
          </a:p>
          <a:p>
            <a:pPr lvl="1"/>
            <a:endParaRPr lang="de-DE" b="1" dirty="0"/>
          </a:p>
          <a:p>
            <a:pPr lvl="1"/>
            <a:r>
              <a:rPr lang="de-DE" b="1" dirty="0"/>
              <a:t>(+) </a:t>
            </a:r>
            <a:r>
              <a:rPr lang="de-DE" dirty="0" err="1"/>
              <a:t>Good</a:t>
            </a:r>
            <a:r>
              <a:rPr lang="de-DE" dirty="0"/>
              <a:t> and robust </a:t>
            </a:r>
            <a:r>
              <a:rPr lang="de-DE" dirty="0" err="1"/>
              <a:t>performance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b="1" dirty="0"/>
              <a:t>(+) </a:t>
            </a:r>
            <a:r>
              <a:rPr lang="de-DE" dirty="0"/>
              <a:t>Architecture </a:t>
            </a:r>
            <a:r>
              <a:rPr lang="de-DE" dirty="0" err="1"/>
              <a:t>overcomes</a:t>
            </a:r>
            <a:r>
              <a:rPr lang="de-DE" dirty="0"/>
              <a:t>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980A70F4-3A08-690A-30CB-B0D87F16B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53" y="1269876"/>
            <a:ext cx="4697586" cy="50599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D99FAEF-0FE3-BE71-4A3E-A37C19827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73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B2B82-E0D6-BA21-7C15-513F9A44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84753EA-3BD0-DAA2-73FA-40D7412BAA6C}"/>
              </a:ext>
            </a:extLst>
          </p:cNvPr>
          <p:cNvSpPr/>
          <p:nvPr/>
        </p:nvSpPr>
        <p:spPr>
          <a:xfrm>
            <a:off x="369966" y="5038487"/>
            <a:ext cx="3754359" cy="7677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285E23-CA33-F0FE-A10F-44D12891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3142B7-7CFA-0857-2A8C-2D324CFF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44</a:t>
            </a:fld>
            <a:endParaRPr lang="en-US" noProof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5D8CA446-A7F2-18D5-EDEC-6635A1F87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/</a:t>
            </a:r>
            <a:r>
              <a:rPr lang="de-DE" b="1" dirty="0" err="1"/>
              <a:t>Methodology</a:t>
            </a:r>
            <a:r>
              <a:rPr lang="de-DE" b="1" dirty="0"/>
              <a:t> :</a:t>
            </a:r>
          </a:p>
          <a:p>
            <a:pPr marL="355579" lvl="1" indent="0">
              <a:buNone/>
            </a:pPr>
            <a:endParaRPr lang="de-DE" dirty="0"/>
          </a:p>
          <a:p>
            <a:pPr lvl="1"/>
            <a:r>
              <a:rPr lang="de-DE" b="1" dirty="0"/>
              <a:t>(-) </a:t>
            </a:r>
            <a:r>
              <a:rPr lang="de-DE" dirty="0"/>
              <a:t>Evaluation was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out on </a:t>
            </a:r>
            <a:r>
              <a:rPr lang="de-DE" dirty="0" err="1"/>
              <a:t>gold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limited </a:t>
            </a:r>
            <a:r>
              <a:rPr lang="de-DE" dirty="0" err="1"/>
              <a:t>size</a:t>
            </a:r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E2AA86A-F5AF-77A9-7F1A-DB2153A9C2FE}"/>
              </a:ext>
            </a:extLst>
          </p:cNvPr>
          <p:cNvSpPr/>
          <p:nvPr/>
        </p:nvSpPr>
        <p:spPr>
          <a:xfrm>
            <a:off x="4763328" y="3286748"/>
            <a:ext cx="1080000" cy="10800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0F3AF3-D5D7-770D-35F9-FE6DCCC9F338}"/>
              </a:ext>
            </a:extLst>
          </p:cNvPr>
          <p:cNvSpPr/>
          <p:nvPr/>
        </p:nvSpPr>
        <p:spPr>
          <a:xfrm>
            <a:off x="9087677" y="3286748"/>
            <a:ext cx="1080000" cy="108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C02598D-6446-5E4B-8BB3-65E82319B135}"/>
              </a:ext>
            </a:extLst>
          </p:cNvPr>
          <p:cNvCxnSpPr>
            <a:cxnSpLocks/>
          </p:cNvCxnSpPr>
          <p:nvPr/>
        </p:nvCxnSpPr>
        <p:spPr>
          <a:xfrm>
            <a:off x="5843328" y="4229100"/>
            <a:ext cx="444503" cy="451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F58613B-69EC-10F4-6494-EF9C4A0E91BA}"/>
              </a:ext>
            </a:extLst>
          </p:cNvPr>
          <p:cNvCxnSpPr>
            <a:cxnSpLocks/>
          </p:cNvCxnSpPr>
          <p:nvPr/>
        </p:nvCxnSpPr>
        <p:spPr>
          <a:xfrm flipH="1">
            <a:off x="8573329" y="4229100"/>
            <a:ext cx="498042" cy="451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2EA2F40-4028-309A-3EC3-029C9AC5CE2A}"/>
              </a:ext>
            </a:extLst>
          </p:cNvPr>
          <p:cNvSpPr txBox="1"/>
          <p:nvPr/>
        </p:nvSpPr>
        <p:spPr>
          <a:xfrm>
            <a:off x="5404932" y="4680250"/>
            <a:ext cx="176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Triples (</a:t>
            </a:r>
            <a:r>
              <a:rPr lang="de-DE" sz="1600" i="1" dirty="0" err="1"/>
              <a:t>s,p,o</a:t>
            </a:r>
            <a:r>
              <a:rPr lang="de-DE" sz="1600" i="1" dirty="0"/>
              <a:t>) </a:t>
            </a:r>
            <a:endParaRPr lang="en-US" sz="1600" i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BE08FC0-BAAF-E3A9-C954-2FA7350ECD9F}"/>
              </a:ext>
            </a:extLst>
          </p:cNvPr>
          <p:cNvSpPr txBox="1"/>
          <p:nvPr/>
        </p:nvSpPr>
        <p:spPr>
          <a:xfrm>
            <a:off x="7690430" y="4680250"/>
            <a:ext cx="176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 err="1"/>
              <a:t>Article</a:t>
            </a:r>
            <a:r>
              <a:rPr lang="de-DE" sz="1600" i="1" dirty="0"/>
              <a:t> </a:t>
            </a:r>
            <a:r>
              <a:rPr lang="de-DE" sz="1600" i="1" dirty="0" err="1"/>
              <a:t>references</a:t>
            </a:r>
            <a:endParaRPr lang="en-US" sz="1600" i="1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EE395E5-C858-6A3B-30F7-A9827F5B9A7B}"/>
              </a:ext>
            </a:extLst>
          </p:cNvPr>
          <p:cNvCxnSpPr>
            <a:cxnSpLocks/>
          </p:cNvCxnSpPr>
          <p:nvPr/>
        </p:nvCxnSpPr>
        <p:spPr>
          <a:xfrm>
            <a:off x="6405303" y="5089256"/>
            <a:ext cx="444503" cy="451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9893A36-442F-5F43-78C4-4B62C58EA1E7}"/>
              </a:ext>
            </a:extLst>
          </p:cNvPr>
          <p:cNvCxnSpPr>
            <a:cxnSpLocks/>
          </p:cNvCxnSpPr>
          <p:nvPr/>
        </p:nvCxnSpPr>
        <p:spPr>
          <a:xfrm flipH="1">
            <a:off x="7697028" y="5089256"/>
            <a:ext cx="498042" cy="451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40D41BA-A9B0-3466-ECB9-5FF23BF13C52}"/>
              </a:ext>
            </a:extLst>
          </p:cNvPr>
          <p:cNvSpPr txBox="1"/>
          <p:nvPr/>
        </p:nvSpPr>
        <p:spPr>
          <a:xfrm>
            <a:off x="6404555" y="5540406"/>
            <a:ext cx="176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/>
              <a:t>Gold-standard </a:t>
            </a:r>
            <a:r>
              <a:rPr lang="de-DE" sz="1600" i="1" dirty="0" err="1"/>
              <a:t>solutions</a:t>
            </a:r>
            <a:endParaRPr lang="en-US" sz="1600" i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7EFEB42-32FB-1CE3-5789-D64C23996316}"/>
              </a:ext>
            </a:extLst>
          </p:cNvPr>
          <p:cNvSpPr txBox="1"/>
          <p:nvPr/>
        </p:nvSpPr>
        <p:spPr>
          <a:xfrm>
            <a:off x="8744778" y="3657471"/>
            <a:ext cx="176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/>
              <a:t>Wikipedia</a:t>
            </a:r>
            <a:endParaRPr lang="en-US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D77D799-209A-D186-BA3F-C02816000614}"/>
              </a:ext>
            </a:extLst>
          </p:cNvPr>
          <p:cNvSpPr txBox="1"/>
          <p:nvPr/>
        </p:nvSpPr>
        <p:spPr>
          <a:xfrm>
            <a:off x="4402740" y="3657471"/>
            <a:ext cx="176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/>
              <a:t>Wikidata</a:t>
            </a:r>
            <a:endParaRPr lang="en-US" sz="1600" b="1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8D6B08C-025D-FBC2-6B58-50422E071AF5}"/>
              </a:ext>
            </a:extLst>
          </p:cNvPr>
          <p:cNvSpPr txBox="1"/>
          <p:nvPr/>
        </p:nvSpPr>
        <p:spPr>
          <a:xfrm>
            <a:off x="6002082" y="3037470"/>
            <a:ext cx="3085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/>
              <a:t>Wiki Entity </a:t>
            </a:r>
            <a:r>
              <a:rPr lang="de-DE" sz="1600" b="1" dirty="0" err="1"/>
              <a:t>Summarization</a:t>
            </a:r>
            <a:r>
              <a:rPr lang="de-DE" sz="1600" b="1" dirty="0"/>
              <a:t> Benchmark (</a:t>
            </a:r>
            <a:r>
              <a:rPr lang="de-DE" sz="1600" b="1" dirty="0" err="1"/>
              <a:t>WikES</a:t>
            </a:r>
            <a:r>
              <a:rPr lang="de-DE" sz="1600" b="1" dirty="0"/>
              <a:t>)</a:t>
            </a:r>
            <a:endParaRPr lang="en-US" sz="1600" b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C750B72-3BC0-DC3E-45C2-10A3801E2AF5}"/>
              </a:ext>
            </a:extLst>
          </p:cNvPr>
          <p:cNvSpPr txBox="1"/>
          <p:nvPr/>
        </p:nvSpPr>
        <p:spPr>
          <a:xfrm>
            <a:off x="9385276" y="5038487"/>
            <a:ext cx="2590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 err="1"/>
              <a:t>WikiLitArt</a:t>
            </a:r>
            <a:r>
              <a:rPr lang="de-DE" sz="1600" b="1" i="1" dirty="0"/>
              <a:t>-s</a:t>
            </a:r>
          </a:p>
          <a:p>
            <a:pPr algn="ctr"/>
            <a:r>
              <a:rPr lang="de-DE" sz="1600" i="1" dirty="0"/>
              <a:t>494 </a:t>
            </a:r>
            <a:r>
              <a:rPr lang="de-DE" sz="1600" i="1" dirty="0" err="1"/>
              <a:t>entities</a:t>
            </a:r>
            <a:endParaRPr lang="de-DE" sz="1600" i="1" dirty="0"/>
          </a:p>
          <a:p>
            <a:pPr algn="ctr"/>
            <a:r>
              <a:rPr lang="de-DE" sz="1600" i="1" dirty="0"/>
              <a:t>9 </a:t>
            </a:r>
            <a:r>
              <a:rPr lang="de-DE" sz="1600" i="1" dirty="0" err="1"/>
              <a:t>classes</a:t>
            </a:r>
            <a:r>
              <a:rPr lang="de-DE" sz="1600" i="1" dirty="0"/>
              <a:t> (Arts-</a:t>
            </a:r>
            <a:r>
              <a:rPr lang="de-DE" sz="1600" i="1" dirty="0" err="1"/>
              <a:t>related</a:t>
            </a:r>
            <a:r>
              <a:rPr lang="de-DE" sz="1600" i="1" dirty="0"/>
              <a:t>)</a:t>
            </a:r>
            <a:endParaRPr lang="en-US" sz="1600" i="1" dirty="0"/>
          </a:p>
        </p:txBody>
      </p:sp>
      <p:sp>
        <p:nvSpPr>
          <p:cNvPr id="27" name="Inhaltsplatzhalter 1">
            <a:extLst>
              <a:ext uri="{FF2B5EF4-FFF2-40B4-BE49-F238E27FC236}">
                <a16:creationId xmlns:a16="http://schemas.microsoft.com/office/drawing/2014/main" id="{F9D1C2D3-0987-AF96-5222-00DA95B435DD}"/>
              </a:ext>
            </a:extLst>
          </p:cNvPr>
          <p:cNvSpPr txBox="1">
            <a:spLocks/>
          </p:cNvSpPr>
          <p:nvPr/>
        </p:nvSpPr>
        <p:spPr>
          <a:xfrm>
            <a:off x="860253" y="5192239"/>
            <a:ext cx="3339520" cy="7225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b="1" dirty="0"/>
              <a:t>Evaluation on </a:t>
            </a:r>
            <a:r>
              <a:rPr lang="de-DE" sz="1800" b="1" dirty="0" err="1"/>
              <a:t>WikES-based</a:t>
            </a:r>
            <a:r>
              <a:rPr lang="de-DE" sz="1800" b="1" dirty="0"/>
              <a:t> benchmark </a:t>
            </a:r>
            <a:r>
              <a:rPr lang="de-DE" sz="1800" b="1" dirty="0" err="1"/>
              <a:t>dataset</a:t>
            </a:r>
            <a:endParaRPr lang="de-DE" sz="1800" b="1" dirty="0"/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Grafik 8" descr="Lichter an mit einfarbiger Füllung">
            <a:extLst>
              <a:ext uri="{FF2B5EF4-FFF2-40B4-BE49-F238E27FC236}">
                <a16:creationId xmlns:a16="http://schemas.microsoft.com/office/drawing/2014/main" id="{5975CDD0-C5DB-4551-E157-C4635A5C7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78" y="5137042"/>
            <a:ext cx="519108" cy="5191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6431DE-85C4-6FC3-D46C-A1BAF2B54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B27838E0-1B49-3212-C008-D5F42F11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99" y="394871"/>
            <a:ext cx="9921386" cy="767748"/>
          </a:xfrm>
        </p:spPr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sz="2000" dirty="0"/>
              <a:t>[1]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9177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AC6DF-C501-F9F7-585E-31AE2FBF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B98BD5-29A6-52D9-8566-934E6F77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846FDE-EB99-45D3-7F29-FC376D29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18CF37B-6DF9-4B02-49DD-310D9AF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2F3E14F6-B7B0-FDCB-B720-0C5833AE9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/</a:t>
            </a:r>
            <a:r>
              <a:rPr lang="de-DE" b="1" dirty="0" err="1"/>
              <a:t>Methodology</a:t>
            </a:r>
            <a:r>
              <a:rPr lang="de-DE" b="1" dirty="0"/>
              <a:t> :</a:t>
            </a:r>
          </a:p>
          <a:p>
            <a:pPr marL="355579" lvl="1" indent="0">
              <a:buNone/>
            </a:pPr>
            <a:endParaRPr lang="de-DE" dirty="0"/>
          </a:p>
          <a:p>
            <a:pPr lvl="1"/>
            <a:r>
              <a:rPr lang="de-DE" b="1" dirty="0"/>
              <a:t>(-) </a:t>
            </a:r>
            <a:r>
              <a:rPr lang="de-DE" dirty="0"/>
              <a:t>Quantitative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valuable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4E30414-58A8-2C1B-856A-92985285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21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EBA3-F8C5-ED35-5B05-8D0413EB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39C0FA-BE58-7AF4-80EA-121C8074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AE7C60-50AA-7B42-115E-21E55C6B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9C4F41-BB29-B79B-DDA7-893697FA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157B3B6A-358E-C07E-11D1-F4709DB9A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Error </a:t>
            </a:r>
            <a:r>
              <a:rPr lang="de-DE" b="1" dirty="0" err="1"/>
              <a:t>analysis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ESLM (T5 + KGE):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072015-A0BB-3399-ACA5-2ABB200E4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40" y="2072168"/>
            <a:ext cx="4688037" cy="399781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6534592-77AB-2962-D172-215909DFE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378E96-3320-74FC-69DF-10DDA02DC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" y="2013694"/>
            <a:ext cx="5633761" cy="42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6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EE4B0-807D-7A01-C5BA-9622E26B9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0BEE69-1304-AA93-21E4-330675B7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6CE8B4-F7F7-09EF-3D2E-B4CAC899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EE83C5-063E-004A-472A-E23693BB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sz="1800" dirty="0"/>
              <a:t>[3]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B7E36DFA-639F-D43B-5B2E-70CD62A71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Error </a:t>
            </a:r>
            <a:r>
              <a:rPr lang="de-DE" b="1" dirty="0" err="1"/>
              <a:t>analysis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ESLM (T5 + KGE):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3EF5CC1-11D5-66D6-1D7C-9BAF01AFB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237085"/>
              </p:ext>
            </p:extLst>
          </p:nvPr>
        </p:nvGraphicFramePr>
        <p:xfrm>
          <a:off x="1626781" y="3429000"/>
          <a:ext cx="8480152" cy="1381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917">
                  <a:extLst>
                    <a:ext uri="{9D8B030D-6E8A-4147-A177-3AD203B41FA5}">
                      <a16:colId xmlns:a16="http://schemas.microsoft.com/office/drawing/2014/main" val="1115922847"/>
                    </a:ext>
                  </a:extLst>
                </a:gridCol>
                <a:gridCol w="1720159">
                  <a:extLst>
                    <a:ext uri="{9D8B030D-6E8A-4147-A177-3AD203B41FA5}">
                      <a16:colId xmlns:a16="http://schemas.microsoft.com/office/drawing/2014/main" val="4181034610"/>
                    </a:ext>
                  </a:extLst>
                </a:gridCol>
                <a:gridCol w="2120038">
                  <a:extLst>
                    <a:ext uri="{9D8B030D-6E8A-4147-A177-3AD203B41FA5}">
                      <a16:colId xmlns:a16="http://schemas.microsoft.com/office/drawing/2014/main" val="365741135"/>
                    </a:ext>
                  </a:extLst>
                </a:gridCol>
                <a:gridCol w="2120038">
                  <a:extLst>
                    <a:ext uri="{9D8B030D-6E8A-4147-A177-3AD203B41FA5}">
                      <a16:colId xmlns:a16="http://schemas.microsoft.com/office/drawing/2014/main" val="911873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F-</a:t>
                      </a:r>
                      <a:r>
                        <a:rPr lang="de-DE" dirty="0" err="1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Dbpedia</a:t>
                      </a:r>
                      <a:r>
                        <a:rPr lang="de-DE" dirty="0"/>
                        <a:t> </a:t>
                      </a:r>
                      <a:br>
                        <a:rPr lang="de-DE" dirty="0"/>
                      </a:br>
                      <a:r>
                        <a:rPr lang="de-DE" dirty="0"/>
                        <a:t>Overall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Worst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Entites</a:t>
                      </a:r>
                      <a:r>
                        <a:rPr lang="de-DE" dirty="0"/>
                        <a:t> </a:t>
                      </a:r>
                      <a:br>
                        <a:rPr lang="de-DE" dirty="0"/>
                      </a:br>
                      <a:r>
                        <a:rPr lang="de-DE" dirty="0"/>
                        <a:t>Top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Worst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Entities</a:t>
                      </a:r>
                      <a:br>
                        <a:rPr lang="de-DE" dirty="0"/>
                      </a:br>
                      <a:r>
                        <a:rPr lang="de-DE" dirty="0"/>
                        <a:t>Top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Node Degree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35.49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22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Node Degree Median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88218"/>
                  </a:ext>
                </a:extLst>
              </a:tr>
            </a:tbl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C2581CF1-F039-1B94-29C4-BF2296EB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5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8BB9-805B-BDE9-953A-4CB8C32B5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598B1E-E711-3AD2-7C01-A6B581F8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CD95F-1122-2684-40D8-96288A3F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439E4A2-13B1-DAD1-29F8-976C32CF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9B59DF58-5D49-D521-8F69-ED77A114F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Error </a:t>
            </a:r>
            <a:r>
              <a:rPr lang="de-DE" b="1" dirty="0" err="1"/>
              <a:t>analysis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ESLM (T5 + KGE):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872B16-E5A3-E0BD-F135-7C210DFF822A}"/>
              </a:ext>
            </a:extLst>
          </p:cNvPr>
          <p:cNvSpPr/>
          <p:nvPr/>
        </p:nvSpPr>
        <p:spPr>
          <a:xfrm>
            <a:off x="288000" y="4144066"/>
            <a:ext cx="5736960" cy="19244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T5 + KGE:</a:t>
            </a: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b="1" i="1" dirty="0" err="1">
                <a:solidFill>
                  <a:schemeClr val="tx1"/>
                </a:solidFill>
              </a:rPr>
              <a:t>team</a:t>
            </a:r>
            <a:r>
              <a:rPr lang="de-DE" sz="1800" i="1" dirty="0">
                <a:solidFill>
                  <a:schemeClr val="tx1"/>
                </a:solidFill>
              </a:rPr>
              <a:t>, PFC Spartak Pleven</a:t>
            </a: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b="1" i="1" dirty="0" err="1">
                <a:solidFill>
                  <a:schemeClr val="tx1"/>
                </a:solidFill>
              </a:rPr>
              <a:t>team</a:t>
            </a:r>
            <a:r>
              <a:rPr lang="de-DE" sz="1800" i="1" dirty="0">
                <a:solidFill>
                  <a:schemeClr val="tx1"/>
                </a:solidFill>
              </a:rPr>
              <a:t>, PFC </a:t>
            </a:r>
            <a:r>
              <a:rPr lang="de-DE" sz="1800" i="1" dirty="0" err="1">
                <a:solidFill>
                  <a:schemeClr val="tx1"/>
                </a:solidFill>
              </a:rPr>
              <a:t>Botev</a:t>
            </a:r>
            <a:r>
              <a:rPr lang="de-DE" sz="1800" i="1" dirty="0">
                <a:solidFill>
                  <a:schemeClr val="tx1"/>
                </a:solidFill>
              </a:rPr>
              <a:t> Plovdiv</a:t>
            </a: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 </a:t>
            </a:r>
            <a:r>
              <a:rPr lang="de-DE" sz="1800" b="1" i="1" dirty="0" err="1">
                <a:solidFill>
                  <a:schemeClr val="tx1"/>
                </a:solidFill>
              </a:rPr>
              <a:t>birthDate</a:t>
            </a:r>
            <a:r>
              <a:rPr lang="de-DE" sz="1800" i="1" dirty="0">
                <a:solidFill>
                  <a:schemeClr val="tx1"/>
                </a:solidFill>
              </a:rPr>
              <a:t>, „1990-03-12“</a:t>
            </a: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b="1" i="1" dirty="0" err="1">
                <a:solidFill>
                  <a:schemeClr val="tx1"/>
                </a:solidFill>
              </a:rPr>
              <a:t>team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i="1" dirty="0" err="1">
                <a:solidFill>
                  <a:schemeClr val="tx1"/>
                </a:solidFill>
              </a:rPr>
              <a:t>Bulgaria</a:t>
            </a:r>
            <a:r>
              <a:rPr lang="de-DE" sz="1800" i="1" dirty="0">
                <a:solidFill>
                  <a:schemeClr val="tx1"/>
                </a:solidFill>
              </a:rPr>
              <a:t> National Under 19</a:t>
            </a: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b="1" i="1" dirty="0" err="1">
                <a:solidFill>
                  <a:schemeClr val="tx1"/>
                </a:solidFill>
              </a:rPr>
              <a:t>team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i="1" dirty="0" err="1">
                <a:solidFill>
                  <a:schemeClr val="tx1"/>
                </a:solidFill>
              </a:rPr>
              <a:t>Bulgaria</a:t>
            </a:r>
            <a:r>
              <a:rPr lang="de-DE" sz="1800" i="1" dirty="0">
                <a:solidFill>
                  <a:schemeClr val="tx1"/>
                </a:solidFill>
              </a:rPr>
              <a:t> National Under 21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2FA5457-EC80-C9A5-10F9-43A05367BB1E}"/>
              </a:ext>
            </a:extLst>
          </p:cNvPr>
          <p:cNvSpPr/>
          <p:nvPr/>
        </p:nvSpPr>
        <p:spPr>
          <a:xfrm>
            <a:off x="6167040" y="4144065"/>
            <a:ext cx="5736960" cy="19244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Gold-Standard Solution:</a:t>
            </a: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b="1" i="1" dirty="0">
                <a:solidFill>
                  <a:schemeClr val="tx1"/>
                </a:solidFill>
              </a:rPr>
              <a:t>type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i="1" dirty="0" err="1">
                <a:solidFill>
                  <a:schemeClr val="tx1"/>
                </a:solidFill>
              </a:rPr>
              <a:t>SoccerPlayer</a:t>
            </a:r>
            <a:endParaRPr lang="de-DE" sz="1800" i="1" dirty="0">
              <a:solidFill>
                <a:schemeClr val="tx1"/>
              </a:solidFill>
            </a:endParaRP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b="1" i="1" dirty="0" err="1">
                <a:solidFill>
                  <a:schemeClr val="tx1"/>
                </a:solidFill>
              </a:rPr>
              <a:t>name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Emilov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endParaRPr lang="de-DE" sz="1800" i="1" dirty="0">
              <a:solidFill>
                <a:schemeClr val="tx1"/>
              </a:solidFill>
            </a:endParaRP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 </a:t>
            </a:r>
            <a:r>
              <a:rPr lang="de-DE" sz="1800" b="1" i="1" dirty="0" err="1">
                <a:solidFill>
                  <a:schemeClr val="tx1"/>
                </a:solidFill>
              </a:rPr>
              <a:t>position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i="1" dirty="0" err="1">
                <a:solidFill>
                  <a:schemeClr val="tx1"/>
                </a:solidFill>
              </a:rPr>
              <a:t>Midfielder</a:t>
            </a:r>
            <a:endParaRPr lang="de-DE" sz="1800" i="1" dirty="0">
              <a:solidFill>
                <a:schemeClr val="tx1"/>
              </a:solidFill>
            </a:endParaRP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b="1" i="1" dirty="0" err="1">
                <a:solidFill>
                  <a:schemeClr val="tx1"/>
                </a:solidFill>
              </a:rPr>
              <a:t>birthPlace</a:t>
            </a:r>
            <a:r>
              <a:rPr lang="de-DE" sz="1800" i="1" dirty="0">
                <a:solidFill>
                  <a:schemeClr val="tx1"/>
                </a:solidFill>
              </a:rPr>
              <a:t>, Pleven</a:t>
            </a:r>
          </a:p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r>
              <a:rPr lang="de-DE" sz="1800" i="1" dirty="0">
                <a:solidFill>
                  <a:schemeClr val="tx1"/>
                </a:solidFill>
              </a:rPr>
              <a:t>, </a:t>
            </a:r>
            <a:r>
              <a:rPr lang="de-DE" sz="1800" b="1" i="1" dirty="0" err="1">
                <a:solidFill>
                  <a:schemeClr val="tx1"/>
                </a:solidFill>
              </a:rPr>
              <a:t>birthDate</a:t>
            </a:r>
            <a:r>
              <a:rPr lang="de-DE" sz="1800" i="1" dirty="0">
                <a:solidFill>
                  <a:schemeClr val="tx1"/>
                </a:solidFill>
              </a:rPr>
              <a:t>, „1990-03-12“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01052B-4819-6067-3CA5-BD55735CC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2259185"/>
            <a:ext cx="2433413" cy="162354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D83D592-4E96-C979-5992-E0DCFFAA66B4}"/>
              </a:ext>
            </a:extLst>
          </p:cNvPr>
          <p:cNvSpPr/>
          <p:nvPr/>
        </p:nvSpPr>
        <p:spPr>
          <a:xfrm>
            <a:off x="3036836" y="2481843"/>
            <a:ext cx="2988124" cy="11782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i="1" dirty="0">
                <a:solidFill>
                  <a:schemeClr val="tx1"/>
                </a:solidFill>
              </a:rPr>
              <a:t>Entity: </a:t>
            </a:r>
            <a:r>
              <a:rPr lang="de-DE" sz="1800" i="1" dirty="0" err="1">
                <a:solidFill>
                  <a:schemeClr val="tx1"/>
                </a:solidFill>
              </a:rPr>
              <a:t>Momchil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Tsvetanov</a:t>
            </a:r>
            <a:endParaRPr lang="de-DE" sz="1800" i="1" dirty="0">
              <a:solidFill>
                <a:schemeClr val="tx1"/>
              </a:solidFill>
            </a:endParaRPr>
          </a:p>
          <a:p>
            <a:pPr algn="ctr"/>
            <a:r>
              <a:rPr lang="de-DE" sz="1800" b="1" i="1" dirty="0">
                <a:solidFill>
                  <a:schemeClr val="tx1"/>
                </a:solidFill>
              </a:rPr>
              <a:t>Class:</a:t>
            </a:r>
            <a:r>
              <a:rPr lang="de-DE" sz="1800" i="1" dirty="0">
                <a:solidFill>
                  <a:schemeClr val="tx1"/>
                </a:solidFill>
              </a:rPr>
              <a:t> Agent</a:t>
            </a:r>
          </a:p>
          <a:p>
            <a:pPr algn="ctr"/>
            <a:r>
              <a:rPr lang="de-DE" sz="1800" b="1" i="1" dirty="0">
                <a:solidFill>
                  <a:schemeClr val="tx1"/>
                </a:solidFill>
              </a:rPr>
              <a:t># Triples: </a:t>
            </a:r>
            <a:r>
              <a:rPr lang="de-DE" sz="1800" i="1" dirty="0">
                <a:solidFill>
                  <a:schemeClr val="tx1"/>
                </a:solidFill>
              </a:rPr>
              <a:t>75</a:t>
            </a:r>
          </a:p>
          <a:p>
            <a:pPr algn="ctr"/>
            <a:r>
              <a:rPr lang="de-DE" sz="1800" b="1" i="1" dirty="0">
                <a:solidFill>
                  <a:schemeClr val="tx1"/>
                </a:solidFill>
              </a:rPr>
              <a:t>F-Score:</a:t>
            </a:r>
            <a:r>
              <a:rPr lang="de-DE" sz="1800" i="1" dirty="0">
                <a:solidFill>
                  <a:schemeClr val="tx1"/>
                </a:solidFill>
              </a:rPr>
              <a:t> 0.10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6AB3010-5B05-EEDB-4130-2D7C3E60D600}"/>
              </a:ext>
            </a:extLst>
          </p:cNvPr>
          <p:cNvSpPr/>
          <p:nvPr/>
        </p:nvSpPr>
        <p:spPr>
          <a:xfrm>
            <a:off x="7277984" y="2606642"/>
            <a:ext cx="3754359" cy="7677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D8F4121C-8832-FAAF-552B-A2C25B0BE174}"/>
              </a:ext>
            </a:extLst>
          </p:cNvPr>
          <p:cNvSpPr txBox="1">
            <a:spLocks/>
          </p:cNvSpPr>
          <p:nvPr/>
        </p:nvSpPr>
        <p:spPr>
          <a:xfrm>
            <a:off x="7768271" y="2760394"/>
            <a:ext cx="3339520" cy="7225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b="1" dirty="0"/>
              <a:t>Analysis </a:t>
            </a:r>
            <a:r>
              <a:rPr lang="de-DE" sz="1800" b="1" dirty="0" err="1"/>
              <a:t>of</a:t>
            </a:r>
            <a:r>
              <a:rPr lang="de-DE" sz="1800" b="1" dirty="0"/>
              <a:t> in and out </a:t>
            </a:r>
            <a:br>
              <a:rPr lang="de-DE" sz="1800" b="1" dirty="0"/>
            </a:br>
            <a:r>
              <a:rPr lang="de-DE" sz="1800" b="1" dirty="0" err="1"/>
              <a:t>degree</a:t>
            </a:r>
            <a:r>
              <a:rPr lang="de-DE" sz="1800" b="1" dirty="0"/>
              <a:t> </a:t>
            </a:r>
            <a:r>
              <a:rPr lang="de-DE" sz="1800" b="1" dirty="0" err="1"/>
              <a:t>distribution</a:t>
            </a:r>
            <a:endParaRPr lang="de-DE" sz="1800" b="1" dirty="0"/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Grafik 15" descr="Lichter an mit einfarbiger Füllung">
            <a:extLst>
              <a:ext uri="{FF2B5EF4-FFF2-40B4-BE49-F238E27FC236}">
                <a16:creationId xmlns:a16="http://schemas.microsoft.com/office/drawing/2014/main" id="{AD86E6FE-9769-57EE-8CA9-EB499B00D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3596" y="2705197"/>
            <a:ext cx="519108" cy="5191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887A83C-F119-FDA4-0731-3543FDDCA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7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DD2B3-4FAE-B8AA-C390-C8A3728F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219579-DC9D-6606-9011-9FF3B0C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30D5C5-88DB-47FD-2B41-493FCFA7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19B3AC2-7904-AECB-ADD5-2C1CEF8B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sz="1800" dirty="0"/>
              <a:t>[5,8,9]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8875C001-8161-76E8-432C-8843165B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/</a:t>
            </a:r>
            <a:r>
              <a:rPr lang="de-DE" b="1" dirty="0" err="1"/>
              <a:t>Methodology</a:t>
            </a:r>
            <a:r>
              <a:rPr lang="de-DE" b="1" dirty="0"/>
              <a:t> :</a:t>
            </a:r>
          </a:p>
          <a:p>
            <a:pPr marL="355579" lvl="1" indent="0">
              <a:buNone/>
            </a:pPr>
            <a:endParaRPr lang="de-DE" dirty="0"/>
          </a:p>
          <a:p>
            <a:pPr lvl="1"/>
            <a:r>
              <a:rPr lang="de-DE" b="1" dirty="0"/>
              <a:t>(-) </a:t>
            </a:r>
            <a:r>
              <a:rPr lang="de-DE" dirty="0" err="1"/>
              <a:t>Wrong</a:t>
            </a:r>
            <a:r>
              <a:rPr lang="de-DE" dirty="0"/>
              <a:t> ERNIE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referenced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interpretation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F40A2B7-A26A-D287-281E-00337209D65F}"/>
              </a:ext>
            </a:extLst>
          </p:cNvPr>
          <p:cNvSpPr txBox="1"/>
          <p:nvPr/>
        </p:nvSpPr>
        <p:spPr>
          <a:xfrm>
            <a:off x="4112914" y="3301123"/>
            <a:ext cx="4039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/>
              <a:t>ERNIE 2.0 </a:t>
            </a:r>
          </a:p>
          <a:p>
            <a:pPr algn="ctr"/>
            <a:r>
              <a:rPr lang="de-DE" sz="1600" i="1" dirty="0"/>
              <a:t>– A </a:t>
            </a:r>
            <a:r>
              <a:rPr lang="de-DE" sz="1600" i="1" dirty="0" err="1"/>
              <a:t>continual</a:t>
            </a:r>
            <a:r>
              <a:rPr lang="de-DE" sz="1600" i="1" dirty="0"/>
              <a:t> </a:t>
            </a:r>
            <a:r>
              <a:rPr lang="de-DE" sz="1600" i="1" dirty="0" err="1"/>
              <a:t>Pre</a:t>
            </a:r>
            <a:r>
              <a:rPr lang="de-DE" sz="1600" i="1" dirty="0"/>
              <a:t>-Training Framework </a:t>
            </a:r>
            <a:r>
              <a:rPr lang="de-DE" sz="1600" i="1" dirty="0" err="1"/>
              <a:t>for</a:t>
            </a:r>
            <a:r>
              <a:rPr lang="de-DE" sz="1600" i="1" dirty="0"/>
              <a:t> Language Understanding –</a:t>
            </a:r>
          </a:p>
          <a:p>
            <a:pPr algn="ctr"/>
            <a:r>
              <a:rPr lang="de-DE" sz="1600" b="1" i="1" dirty="0"/>
              <a:t>Sun et al. (11/2019)</a:t>
            </a:r>
          </a:p>
          <a:p>
            <a:pPr algn="ctr"/>
            <a:r>
              <a:rPr lang="de-DE" sz="1600" i="1" dirty="0"/>
              <a:t>Baidu </a:t>
            </a:r>
            <a:r>
              <a:rPr lang="de-DE" sz="1600" i="1" dirty="0" err="1"/>
              <a:t>Inc</a:t>
            </a:r>
            <a:endParaRPr lang="en-US" sz="1600" i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8C2F57-26DE-1F36-9397-FF3A7797DA07}"/>
              </a:ext>
            </a:extLst>
          </p:cNvPr>
          <p:cNvSpPr txBox="1"/>
          <p:nvPr/>
        </p:nvSpPr>
        <p:spPr>
          <a:xfrm>
            <a:off x="73591" y="3301125"/>
            <a:ext cx="4039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/>
              <a:t>ERNIE</a:t>
            </a:r>
          </a:p>
          <a:p>
            <a:pPr algn="ctr"/>
            <a:r>
              <a:rPr lang="de-DE" sz="1600" i="1" dirty="0"/>
              <a:t>– Enhanced </a:t>
            </a:r>
            <a:r>
              <a:rPr lang="de-DE" sz="1600" i="1" dirty="0" err="1"/>
              <a:t>Representation</a:t>
            </a:r>
            <a:r>
              <a:rPr lang="de-DE" sz="1600" i="1" dirty="0"/>
              <a:t> </a:t>
            </a:r>
            <a:r>
              <a:rPr lang="de-DE" sz="1600" i="1" dirty="0" err="1"/>
              <a:t>through</a:t>
            </a:r>
            <a:r>
              <a:rPr lang="de-DE" sz="1600" i="1" dirty="0"/>
              <a:t> Knowledge Integration –</a:t>
            </a:r>
          </a:p>
          <a:p>
            <a:pPr algn="ctr"/>
            <a:r>
              <a:rPr lang="de-DE" sz="1600" b="1" i="1" dirty="0"/>
              <a:t>Sun et al. (04/2019)</a:t>
            </a:r>
          </a:p>
          <a:p>
            <a:pPr algn="ctr"/>
            <a:r>
              <a:rPr lang="de-DE" sz="1600" i="1" dirty="0"/>
              <a:t>Baidu </a:t>
            </a:r>
            <a:r>
              <a:rPr lang="de-DE" sz="1600" i="1" dirty="0" err="1"/>
              <a:t>Inc</a:t>
            </a:r>
            <a:endParaRPr lang="en-US" sz="1600" i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2985A02-34AA-7064-3F40-1CC6A0FD87EC}"/>
              </a:ext>
            </a:extLst>
          </p:cNvPr>
          <p:cNvSpPr txBox="1"/>
          <p:nvPr/>
        </p:nvSpPr>
        <p:spPr>
          <a:xfrm>
            <a:off x="8046102" y="3301124"/>
            <a:ext cx="4039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dirty="0"/>
              <a:t>ERNIE</a:t>
            </a:r>
          </a:p>
          <a:p>
            <a:pPr algn="ctr"/>
            <a:r>
              <a:rPr lang="de-DE" sz="1600" i="1" dirty="0"/>
              <a:t>– Enhanced Language </a:t>
            </a:r>
            <a:r>
              <a:rPr lang="de-DE" sz="1600" i="1" dirty="0" err="1"/>
              <a:t>Representation</a:t>
            </a:r>
            <a:r>
              <a:rPr lang="de-DE" sz="1600" i="1" dirty="0"/>
              <a:t> </a:t>
            </a:r>
            <a:r>
              <a:rPr lang="de-DE" sz="1600" i="1" dirty="0" err="1"/>
              <a:t>with</a:t>
            </a:r>
            <a:r>
              <a:rPr lang="de-DE" sz="1600" i="1" dirty="0"/>
              <a:t> Informative </a:t>
            </a:r>
            <a:r>
              <a:rPr lang="de-DE" sz="1600" i="1" dirty="0" err="1"/>
              <a:t>Entities</a:t>
            </a:r>
            <a:r>
              <a:rPr lang="de-DE" sz="1600" i="1" dirty="0"/>
              <a:t> –</a:t>
            </a:r>
          </a:p>
          <a:p>
            <a:pPr algn="ctr"/>
            <a:r>
              <a:rPr lang="de-DE" sz="1600" b="1" i="1" dirty="0"/>
              <a:t>Zhang et al. (04/2019)</a:t>
            </a:r>
          </a:p>
          <a:p>
            <a:pPr algn="ctr"/>
            <a:r>
              <a:rPr lang="de-DE" sz="1600" i="1" dirty="0"/>
              <a:t>Tsinghua University Beijing</a:t>
            </a:r>
            <a:endParaRPr lang="en-US" sz="1600" i="1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1E2E6CB4-9A77-337F-86EB-2293C2867694}"/>
              </a:ext>
            </a:extLst>
          </p:cNvPr>
          <p:cNvSpPr/>
          <p:nvPr/>
        </p:nvSpPr>
        <p:spPr>
          <a:xfrm>
            <a:off x="4008120" y="2836367"/>
            <a:ext cx="8077305" cy="213872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3A1890D-A6E4-6853-02EF-55C5154CD35C}"/>
              </a:ext>
            </a:extLst>
          </p:cNvPr>
          <p:cNvSpPr/>
          <p:nvPr/>
        </p:nvSpPr>
        <p:spPr>
          <a:xfrm>
            <a:off x="74932" y="2827976"/>
            <a:ext cx="8077305" cy="2138722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FF49A05-FC81-7C90-A584-C6E451A9554D}"/>
              </a:ext>
            </a:extLst>
          </p:cNvPr>
          <p:cNvSpPr txBox="1"/>
          <p:nvPr/>
        </p:nvSpPr>
        <p:spPr>
          <a:xfrm>
            <a:off x="8497824" y="5045456"/>
            <a:ext cx="3730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>
                <a:solidFill>
                  <a:schemeClr val="accent1"/>
                </a:solidFill>
              </a:rPr>
              <a:t>Referenced</a:t>
            </a:r>
            <a:r>
              <a:rPr lang="de-DE" i="1" dirty="0">
                <a:solidFill>
                  <a:schemeClr val="accent1"/>
                </a:solidFill>
              </a:rPr>
              <a:t> in </a:t>
            </a:r>
            <a:r>
              <a:rPr lang="de-DE" i="1" dirty="0" err="1">
                <a:solidFill>
                  <a:schemeClr val="accent1"/>
                </a:solidFill>
              </a:rPr>
              <a:t>the</a:t>
            </a:r>
            <a:r>
              <a:rPr lang="de-DE" i="1" dirty="0">
                <a:solidFill>
                  <a:schemeClr val="accent1"/>
                </a:solidFill>
              </a:rPr>
              <a:t> </a:t>
            </a:r>
            <a:r>
              <a:rPr lang="de-DE" i="1" dirty="0" err="1">
                <a:solidFill>
                  <a:schemeClr val="accent1"/>
                </a:solidFill>
              </a:rPr>
              <a:t>paper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345FC5D-58B9-E4F7-8ECF-9A9C11A9F3F3}"/>
              </a:ext>
            </a:extLst>
          </p:cNvPr>
          <p:cNvSpPr txBox="1"/>
          <p:nvPr/>
        </p:nvSpPr>
        <p:spPr>
          <a:xfrm>
            <a:off x="-42672" y="5045455"/>
            <a:ext cx="3730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 err="1">
                <a:solidFill>
                  <a:schemeClr val="tx2"/>
                </a:solidFill>
              </a:rPr>
              <a:t>Actually</a:t>
            </a:r>
            <a:r>
              <a:rPr lang="de-DE" i="1" dirty="0">
                <a:solidFill>
                  <a:schemeClr val="tx2"/>
                </a:solidFill>
              </a:rPr>
              <a:t> </a:t>
            </a:r>
            <a:r>
              <a:rPr lang="de-DE" i="1" dirty="0" err="1">
                <a:solidFill>
                  <a:schemeClr val="tx2"/>
                </a:solidFill>
              </a:rPr>
              <a:t>related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82BE614D-192C-63D2-EE95-7A991EB6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54" y="5137955"/>
            <a:ext cx="4273770" cy="128276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761416E-AEEE-9F3B-1C37-068A44A4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5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F1452-726B-00DB-8445-EFA09FCEA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6AE0D4-AEAF-FE80-766E-0231D8C6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DF57F3-FC9A-069C-7675-D7F66498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FC205-2AC3-1202-A5F7-F348C9A7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CB8F2BF-4E9B-823D-1BF2-422803EA2AFB}"/>
                  </a:ext>
                </a:extLst>
              </p:cNvPr>
              <p:cNvSpPr txBox="1"/>
              <p:nvPr/>
            </p:nvSpPr>
            <p:spPr>
              <a:xfrm>
                <a:off x="5560502" y="2332567"/>
                <a:ext cx="949875" cy="334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= 0.3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CB8F2BF-4E9B-823D-1BF2-422803EA2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2" y="2332567"/>
                <a:ext cx="949875" cy="334194"/>
              </a:xfrm>
              <a:prstGeom prst="rect">
                <a:avLst/>
              </a:prstGeom>
              <a:blipFill>
                <a:blip r:embed="rId6"/>
                <a:stretch>
                  <a:fillRect l="-6410" t="-24074" r="-15385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27D064B-F1DD-D462-625D-6405578E5CC6}"/>
                  </a:ext>
                </a:extLst>
              </p:cNvPr>
              <p:cNvSpPr txBox="1"/>
              <p:nvPr/>
            </p:nvSpPr>
            <p:spPr>
              <a:xfrm>
                <a:off x="5562909" y="3296027"/>
                <a:ext cx="935449" cy="334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de-DE" sz="20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0.1</a:t>
                </a: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27D064B-F1DD-D462-625D-6405578E5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09" y="3296027"/>
                <a:ext cx="935449" cy="334194"/>
              </a:xfrm>
              <a:prstGeom prst="rect">
                <a:avLst/>
              </a:prstGeom>
              <a:blipFill>
                <a:blip r:embed="rId7"/>
                <a:stretch>
                  <a:fillRect l="-7190" t="-23636" r="-1568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F2200A2-F46F-01D7-BC45-F4CD1442EF71}"/>
                  </a:ext>
                </a:extLst>
              </p:cNvPr>
              <p:cNvSpPr txBox="1"/>
              <p:nvPr/>
            </p:nvSpPr>
            <p:spPr>
              <a:xfrm>
                <a:off x="5553384" y="4230912"/>
                <a:ext cx="949875" cy="335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= 0.4</a:t>
                </a: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F2200A2-F46F-01D7-BC45-F4CD1442E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384" y="4230912"/>
                <a:ext cx="949875" cy="335605"/>
              </a:xfrm>
              <a:prstGeom prst="rect">
                <a:avLst/>
              </a:prstGeom>
              <a:blipFill>
                <a:blip r:embed="rId8"/>
                <a:stretch>
                  <a:fillRect l="-7051" t="-23636" r="-14744"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feld 42">
            <a:extLst>
              <a:ext uri="{FF2B5EF4-FFF2-40B4-BE49-F238E27FC236}">
                <a16:creationId xmlns:a16="http://schemas.microsoft.com/office/drawing/2014/main" id="{BF611F9E-509A-65C3-30EE-1A5C2CBD5CDF}"/>
              </a:ext>
            </a:extLst>
          </p:cNvPr>
          <p:cNvSpPr txBox="1"/>
          <p:nvPr/>
        </p:nvSpPr>
        <p:spPr>
          <a:xfrm>
            <a:off x="3846411" y="1526572"/>
            <a:ext cx="168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/>
              <a:t>Triple Scoring</a:t>
            </a:r>
            <a:endParaRPr lang="en-US" sz="2000" b="1" i="1" dirty="0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1CD7877-3CAA-48C4-3D71-28F83EBADFAB}"/>
              </a:ext>
            </a:extLst>
          </p:cNvPr>
          <p:cNvCxnSpPr>
            <a:cxnSpLocks/>
          </p:cNvCxnSpPr>
          <p:nvPr/>
        </p:nvCxnSpPr>
        <p:spPr>
          <a:xfrm>
            <a:off x="4025419" y="5363112"/>
            <a:ext cx="128000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7E4DE04-AE75-9A10-195B-46ACFE9BA27E}"/>
                  </a:ext>
                </a:extLst>
              </p:cNvPr>
              <p:cNvSpPr txBox="1"/>
              <p:nvPr/>
            </p:nvSpPr>
            <p:spPr>
              <a:xfrm>
                <a:off x="5543859" y="5128875"/>
                <a:ext cx="949875" cy="334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= 0.2</a:t>
                </a: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7E4DE04-AE75-9A10-195B-46ACFE9BA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859" y="5128875"/>
                <a:ext cx="949875" cy="334194"/>
              </a:xfrm>
              <a:prstGeom prst="rect">
                <a:avLst/>
              </a:prstGeom>
              <a:blipFill>
                <a:blip r:embed="rId9"/>
                <a:stretch>
                  <a:fillRect l="-6410" t="-23636" r="-15385"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hteck 55">
            <a:extLst>
              <a:ext uri="{FF2B5EF4-FFF2-40B4-BE49-F238E27FC236}">
                <a16:creationId xmlns:a16="http://schemas.microsoft.com/office/drawing/2014/main" id="{2DE453AB-7F8E-4869-8F3F-275DBB2CDF79}"/>
              </a:ext>
            </a:extLst>
          </p:cNvPr>
          <p:cNvSpPr/>
          <p:nvPr/>
        </p:nvSpPr>
        <p:spPr>
          <a:xfrm>
            <a:off x="5480403" y="2270058"/>
            <a:ext cx="1127982" cy="3291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64D40EC-187D-F767-E803-8846917D8E06}"/>
              </a:ext>
            </a:extLst>
          </p:cNvPr>
          <p:cNvCxnSpPr>
            <a:cxnSpLocks/>
          </p:cNvCxnSpPr>
          <p:nvPr/>
        </p:nvCxnSpPr>
        <p:spPr>
          <a:xfrm>
            <a:off x="4025419" y="4429149"/>
            <a:ext cx="128000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2C9C52B-61FB-67BE-0BCD-75ACF3336D33}"/>
              </a:ext>
            </a:extLst>
          </p:cNvPr>
          <p:cNvCxnSpPr>
            <a:cxnSpLocks/>
          </p:cNvCxnSpPr>
          <p:nvPr/>
        </p:nvCxnSpPr>
        <p:spPr>
          <a:xfrm>
            <a:off x="4025419" y="3506834"/>
            <a:ext cx="128000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8985C7A-EE63-E670-116F-85142D6304E1}"/>
              </a:ext>
            </a:extLst>
          </p:cNvPr>
          <p:cNvCxnSpPr>
            <a:cxnSpLocks/>
          </p:cNvCxnSpPr>
          <p:nvPr/>
        </p:nvCxnSpPr>
        <p:spPr>
          <a:xfrm>
            <a:off x="4025419" y="2521997"/>
            <a:ext cx="128000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1E3B6645-B3F1-D124-A746-0E82E78B4F4B}"/>
              </a:ext>
            </a:extLst>
          </p:cNvPr>
          <p:cNvSpPr/>
          <p:nvPr/>
        </p:nvSpPr>
        <p:spPr>
          <a:xfrm>
            <a:off x="2796967" y="2150639"/>
            <a:ext cx="792000" cy="79200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F0BC12A2-037C-12E3-7350-1C935F546BDA}"/>
              </a:ext>
            </a:extLst>
          </p:cNvPr>
          <p:cNvSpPr/>
          <p:nvPr/>
        </p:nvSpPr>
        <p:spPr>
          <a:xfrm>
            <a:off x="1053892" y="2150639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C07AB56-DDE5-33C8-D32A-7403179B6BE6}"/>
              </a:ext>
            </a:extLst>
          </p:cNvPr>
          <p:cNvCxnSpPr>
            <a:cxnSpLocks/>
          </p:cNvCxnSpPr>
          <p:nvPr/>
        </p:nvCxnSpPr>
        <p:spPr>
          <a:xfrm flipH="1">
            <a:off x="1845892" y="2546639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84C9E79C-DA58-A46E-08E6-18B5B0AB3B99}"/>
              </a:ext>
            </a:extLst>
          </p:cNvPr>
          <p:cNvSpPr/>
          <p:nvPr/>
        </p:nvSpPr>
        <p:spPr>
          <a:xfrm>
            <a:off x="2796967" y="3098986"/>
            <a:ext cx="792000" cy="792000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5" name="Flussdiagramm: Verbinder 24">
            <a:extLst>
              <a:ext uri="{FF2B5EF4-FFF2-40B4-BE49-F238E27FC236}">
                <a16:creationId xmlns:a16="http://schemas.microsoft.com/office/drawing/2014/main" id="{76F60F8B-D05C-0F52-9EA8-189F2311A3CE}"/>
              </a:ext>
            </a:extLst>
          </p:cNvPr>
          <p:cNvSpPr/>
          <p:nvPr/>
        </p:nvSpPr>
        <p:spPr>
          <a:xfrm>
            <a:off x="1053892" y="3098986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43C9045-AB76-7E66-00F4-766F0E738066}"/>
              </a:ext>
            </a:extLst>
          </p:cNvPr>
          <p:cNvCxnSpPr>
            <a:cxnSpLocks/>
          </p:cNvCxnSpPr>
          <p:nvPr/>
        </p:nvCxnSpPr>
        <p:spPr>
          <a:xfrm flipH="1">
            <a:off x="1845892" y="3494986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ussdiagramm: Verbinder 26">
            <a:extLst>
              <a:ext uri="{FF2B5EF4-FFF2-40B4-BE49-F238E27FC236}">
                <a16:creationId xmlns:a16="http://schemas.microsoft.com/office/drawing/2014/main" id="{F92AFE3A-A80A-EF9E-EA80-23083EB0C409}"/>
              </a:ext>
            </a:extLst>
          </p:cNvPr>
          <p:cNvSpPr/>
          <p:nvPr/>
        </p:nvSpPr>
        <p:spPr>
          <a:xfrm>
            <a:off x="2796967" y="4033149"/>
            <a:ext cx="792000" cy="792000"/>
          </a:xfrm>
          <a:prstGeom prst="flowChartConnec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4" name="Flussdiagramm: Verbinder 33">
            <a:extLst>
              <a:ext uri="{FF2B5EF4-FFF2-40B4-BE49-F238E27FC236}">
                <a16:creationId xmlns:a16="http://schemas.microsoft.com/office/drawing/2014/main" id="{6127EDE6-5274-3751-D295-72CB70FD55C7}"/>
              </a:ext>
            </a:extLst>
          </p:cNvPr>
          <p:cNvSpPr/>
          <p:nvPr/>
        </p:nvSpPr>
        <p:spPr>
          <a:xfrm>
            <a:off x="1053892" y="4033149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25BFBA17-3A15-1613-FC71-B0CD0645AA58}"/>
              </a:ext>
            </a:extLst>
          </p:cNvPr>
          <p:cNvCxnSpPr>
            <a:cxnSpLocks/>
          </p:cNvCxnSpPr>
          <p:nvPr/>
        </p:nvCxnSpPr>
        <p:spPr>
          <a:xfrm flipH="1">
            <a:off x="1845892" y="4429149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ACDD8AB6-1347-A335-9EEE-B2ACC2A28268}"/>
              </a:ext>
            </a:extLst>
          </p:cNvPr>
          <p:cNvSpPr/>
          <p:nvPr/>
        </p:nvSpPr>
        <p:spPr>
          <a:xfrm>
            <a:off x="438150" y="2020256"/>
            <a:ext cx="3378735" cy="3914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ussdiagramm: Verbinder 39">
            <a:extLst>
              <a:ext uri="{FF2B5EF4-FFF2-40B4-BE49-F238E27FC236}">
                <a16:creationId xmlns:a16="http://schemas.microsoft.com/office/drawing/2014/main" id="{8B40EB2B-CB7E-9820-4C44-135D9121EF14}"/>
              </a:ext>
            </a:extLst>
          </p:cNvPr>
          <p:cNvSpPr/>
          <p:nvPr/>
        </p:nvSpPr>
        <p:spPr>
          <a:xfrm>
            <a:off x="2796967" y="4977182"/>
            <a:ext cx="792000" cy="7920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1" name="Flussdiagramm: Verbinder 40">
            <a:extLst>
              <a:ext uri="{FF2B5EF4-FFF2-40B4-BE49-F238E27FC236}">
                <a16:creationId xmlns:a16="http://schemas.microsoft.com/office/drawing/2014/main" id="{2F3F4A4B-187D-0FBD-10E6-227337499C32}"/>
              </a:ext>
            </a:extLst>
          </p:cNvPr>
          <p:cNvSpPr/>
          <p:nvPr/>
        </p:nvSpPr>
        <p:spPr>
          <a:xfrm>
            <a:off x="1053892" y="4977182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2CAD24-8B88-1BB8-3DAE-C7894798F620}"/>
              </a:ext>
            </a:extLst>
          </p:cNvPr>
          <p:cNvCxnSpPr>
            <a:cxnSpLocks/>
          </p:cNvCxnSpPr>
          <p:nvPr/>
        </p:nvCxnSpPr>
        <p:spPr>
          <a:xfrm flipH="1">
            <a:off x="1845892" y="5373182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3A8C3D36-D602-56C7-4025-7ABC04110626}"/>
                  </a:ext>
                </a:extLst>
              </p:cNvPr>
              <p:cNvSpPr txBox="1"/>
              <p:nvPr/>
            </p:nvSpPr>
            <p:spPr>
              <a:xfrm>
                <a:off x="114422" y="227005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3A8C3D36-D602-56C7-4025-7ABC04110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2270058"/>
                <a:ext cx="1263198" cy="400110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DB4991B6-279A-7089-2145-C942B0A944BF}"/>
                  </a:ext>
                </a:extLst>
              </p:cNvPr>
              <p:cNvSpPr txBox="1"/>
              <p:nvPr/>
            </p:nvSpPr>
            <p:spPr>
              <a:xfrm>
                <a:off x="114422" y="3280706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DB4991B6-279A-7089-2145-C942B0A9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3280706"/>
                <a:ext cx="1263198" cy="400110"/>
              </a:xfrm>
              <a:prstGeom prst="rect">
                <a:avLst/>
              </a:prstGeom>
              <a:blipFill>
                <a:blip r:embed="rId1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125C232D-0217-C8C6-D7DE-AC0CC6871358}"/>
                  </a:ext>
                </a:extLst>
              </p:cNvPr>
              <p:cNvSpPr txBox="1"/>
              <p:nvPr/>
            </p:nvSpPr>
            <p:spPr>
              <a:xfrm>
                <a:off x="114422" y="4211841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125C232D-0217-C8C6-D7DE-AC0CC687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4211841"/>
                <a:ext cx="126319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3624D0E-4FB4-4368-D85F-EF8C0A178871}"/>
                  </a:ext>
                </a:extLst>
              </p:cNvPr>
              <p:cNvSpPr txBox="1"/>
              <p:nvPr/>
            </p:nvSpPr>
            <p:spPr>
              <a:xfrm>
                <a:off x="114422" y="5126485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3624D0E-4FB4-4368-D85F-EF8C0A17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5126485"/>
                <a:ext cx="1263198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3DFDDEA7-6333-2353-F4DD-134DD03B08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321330-EA2B-AD27-AB69-FB4399E81AAB}"/>
              </a:ext>
            </a:extLst>
          </p:cNvPr>
          <p:cNvSpPr txBox="1"/>
          <p:nvPr/>
        </p:nvSpPr>
        <p:spPr>
          <a:xfrm>
            <a:off x="1287554" y="1362436"/>
            <a:ext cx="168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 err="1"/>
              <a:t>Desc</a:t>
            </a:r>
            <a:r>
              <a:rPr lang="de-DE" sz="2000" b="1" i="1" dirty="0"/>
              <a:t>(</a:t>
            </a:r>
            <a:r>
              <a:rPr lang="de-DE" sz="2000" b="1" i="1" dirty="0" err="1"/>
              <a:t>e,G</a:t>
            </a:r>
            <a:r>
              <a:rPr lang="de-DE" sz="2000" b="1" i="1" dirty="0"/>
              <a:t>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840310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7D6F8-6D69-6C6B-8ABD-76546DBF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E1ADF5-FEFE-05F6-94AB-AB1D82C5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6F2F86-08FE-FA5C-38F6-FB55AD6F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A5902-C3FB-9CAA-DE5D-12DEDD90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C396A0BC-B7E3-338E-E2B0-3543F3F4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Architecture:</a:t>
            </a:r>
          </a:p>
          <a:p>
            <a:endParaRPr lang="de-DE" b="1" dirty="0"/>
          </a:p>
          <a:p>
            <a:pPr lvl="1"/>
            <a:r>
              <a:rPr lang="de-DE" b="1" dirty="0"/>
              <a:t>(-) </a:t>
            </a:r>
            <a:r>
              <a:rPr lang="de-DE" dirty="0"/>
              <a:t>ESLM </a:t>
            </a:r>
            <a:r>
              <a:rPr lang="de-DE" dirty="0" err="1"/>
              <a:t>lacks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cross-triple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(in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SOTA </a:t>
            </a:r>
            <a:r>
              <a:rPr lang="de-DE" dirty="0" err="1"/>
              <a:t>approaches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12BD31A-D353-4A84-6AF5-026DB0212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44" y="2831484"/>
            <a:ext cx="3127198" cy="33684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37745CC-6837-9B04-1FB1-2CA92EB7664E}"/>
              </a:ext>
            </a:extLst>
          </p:cNvPr>
          <p:cNvSpPr txBox="1"/>
          <p:nvPr/>
        </p:nvSpPr>
        <p:spPr>
          <a:xfrm>
            <a:off x="4269282" y="3047138"/>
            <a:ext cx="4457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/>
              <a:t>Relevance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a </a:t>
            </a:r>
            <a:r>
              <a:rPr lang="de-DE" sz="1600" b="1" dirty="0" err="1"/>
              <a:t>triple</a:t>
            </a:r>
            <a:r>
              <a:rPr lang="de-DE" sz="1600" b="1" dirty="0"/>
              <a:t> </a:t>
            </a:r>
            <a:r>
              <a:rPr lang="de-DE" sz="1600" b="1" dirty="0" err="1"/>
              <a:t>can</a:t>
            </a:r>
            <a:r>
              <a:rPr lang="de-DE" sz="1600" b="1" dirty="0"/>
              <a:t> </a:t>
            </a:r>
            <a:r>
              <a:rPr lang="de-DE" sz="1600" b="1" dirty="0" err="1"/>
              <a:t>depend</a:t>
            </a:r>
            <a:r>
              <a:rPr lang="de-DE" sz="1600" b="1" dirty="0"/>
              <a:t> on </a:t>
            </a:r>
            <a:r>
              <a:rPr lang="de-DE" sz="1600" b="1" dirty="0" err="1"/>
              <a:t>presence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other</a:t>
            </a:r>
            <a:r>
              <a:rPr lang="de-DE" sz="1600" b="1" dirty="0"/>
              <a:t> </a:t>
            </a:r>
            <a:r>
              <a:rPr lang="de-DE" sz="1600" b="1" dirty="0" err="1"/>
              <a:t>triples</a:t>
            </a:r>
            <a:r>
              <a:rPr lang="de-DE" sz="1600" b="1" dirty="0"/>
              <a:t>:</a:t>
            </a:r>
          </a:p>
          <a:p>
            <a:pPr algn="ctr"/>
            <a:endParaRPr lang="de-DE" sz="1600" b="1" dirty="0"/>
          </a:p>
          <a:p>
            <a:pPr algn="ctr"/>
            <a:r>
              <a:rPr lang="de-DE" sz="1600" i="1" dirty="0"/>
              <a:t>(Marie Curie, </a:t>
            </a:r>
            <a:r>
              <a:rPr lang="de-DE" sz="1600" i="1" dirty="0" err="1"/>
              <a:t>Married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, Pierre Curie)</a:t>
            </a:r>
            <a:br>
              <a:rPr lang="de-DE" sz="1600" i="1" dirty="0"/>
            </a:br>
            <a:br>
              <a:rPr lang="de-DE" sz="1600" i="1" dirty="0"/>
            </a:br>
            <a:r>
              <a:rPr lang="de-DE" sz="1600" i="1" dirty="0"/>
              <a:t>(Marie Curie, </a:t>
            </a:r>
            <a:r>
              <a:rPr lang="de-DE" sz="1600" i="1" dirty="0" err="1"/>
              <a:t>Collaborated</a:t>
            </a:r>
            <a:r>
              <a:rPr lang="de-DE" sz="1600" i="1" dirty="0"/>
              <a:t> With, Pierre Curie)</a:t>
            </a:r>
          </a:p>
          <a:p>
            <a:pPr algn="ctr"/>
            <a:r>
              <a:rPr lang="de-DE" sz="1600" i="1" dirty="0"/>
              <a:t>(Marie Curie, </a:t>
            </a:r>
            <a:r>
              <a:rPr lang="de-DE" sz="1600" i="1" dirty="0" err="1"/>
              <a:t>Discovered</a:t>
            </a:r>
            <a:r>
              <a:rPr lang="de-DE" sz="1600" i="1" dirty="0"/>
              <a:t>, Radium)</a:t>
            </a:r>
          </a:p>
          <a:p>
            <a:pPr algn="ctr"/>
            <a:r>
              <a:rPr lang="de-DE" sz="1600" i="1" dirty="0"/>
              <a:t>(Pierre Curie, </a:t>
            </a:r>
            <a:r>
              <a:rPr lang="de-DE" sz="1600" i="1" dirty="0" err="1"/>
              <a:t>Discovered</a:t>
            </a:r>
            <a:r>
              <a:rPr lang="de-DE" sz="1600" i="1" dirty="0"/>
              <a:t>, Radium)</a:t>
            </a:r>
          </a:p>
          <a:p>
            <a:pPr algn="ctr"/>
            <a:r>
              <a:rPr lang="de-DE" sz="1600" i="1" dirty="0"/>
              <a:t>… </a:t>
            </a:r>
            <a:endParaRPr lang="en-US" sz="1600" i="1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96ECF17-C99A-7894-887B-02CCDF266352}"/>
              </a:ext>
            </a:extLst>
          </p:cNvPr>
          <p:cNvSpPr/>
          <p:nvPr/>
        </p:nvSpPr>
        <p:spPr>
          <a:xfrm>
            <a:off x="528000" y="4809039"/>
            <a:ext cx="3480331" cy="7677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2F111B1D-EAFA-C270-159C-032F2CD64AA2}"/>
              </a:ext>
            </a:extLst>
          </p:cNvPr>
          <p:cNvSpPr txBox="1">
            <a:spLocks/>
          </p:cNvSpPr>
          <p:nvPr/>
        </p:nvSpPr>
        <p:spPr>
          <a:xfrm>
            <a:off x="865887" y="4886591"/>
            <a:ext cx="3339520" cy="72250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b="1" dirty="0" err="1"/>
              <a:t>Integrate</a:t>
            </a:r>
            <a:r>
              <a:rPr lang="de-DE" sz="1800" b="1" dirty="0"/>
              <a:t> </a:t>
            </a:r>
            <a:r>
              <a:rPr lang="de-DE" sz="1800" b="1" dirty="0" err="1"/>
              <a:t>second</a:t>
            </a:r>
            <a:r>
              <a:rPr lang="de-DE" sz="1800" b="1" dirty="0"/>
              <a:t>-level </a:t>
            </a:r>
            <a:r>
              <a:rPr lang="de-DE" sz="1800" b="1" dirty="0" err="1"/>
              <a:t>encoder</a:t>
            </a:r>
            <a:r>
              <a:rPr lang="de-DE" sz="1800" b="1" dirty="0"/>
              <a:t> </a:t>
            </a:r>
            <a:r>
              <a:rPr lang="de-DE" sz="1800" b="1" dirty="0" err="1"/>
              <a:t>for</a:t>
            </a:r>
            <a:r>
              <a:rPr lang="de-DE" sz="1800" b="1" dirty="0"/>
              <a:t> </a:t>
            </a:r>
            <a:r>
              <a:rPr lang="de-DE" sz="1800" b="1" dirty="0" err="1"/>
              <a:t>cross-triple</a:t>
            </a:r>
            <a:r>
              <a:rPr lang="de-DE" sz="1800" b="1" dirty="0"/>
              <a:t> </a:t>
            </a:r>
            <a:r>
              <a:rPr lang="de-DE" sz="1800" b="1" dirty="0" err="1"/>
              <a:t>attention</a:t>
            </a:r>
            <a:endParaRPr lang="de-DE" sz="1600" b="1" dirty="0"/>
          </a:p>
          <a:p>
            <a:pPr lvl="1"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Grafik 11" descr="Lichter an mit einfarbiger Füllung">
            <a:extLst>
              <a:ext uri="{FF2B5EF4-FFF2-40B4-BE49-F238E27FC236}">
                <a16:creationId xmlns:a16="http://schemas.microsoft.com/office/drawing/2014/main" id="{CDE9CD23-EC78-403A-B4F6-FFF692AE6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612" y="4907594"/>
            <a:ext cx="519108" cy="5191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C63ECD-78B1-DFA0-3D12-583F15D93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02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F27A-8CDF-30A3-C698-5EA402B35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952A7D-9F76-27BA-A2D6-F304D6AF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2C846D-8529-B844-E652-64D19E01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D52B3CA-6BBC-3B37-14B0-80EC0A82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5CA4D7E3-910A-A5D1-4CDA-0E0334B90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Architecture:</a:t>
            </a:r>
          </a:p>
          <a:p>
            <a:endParaRPr lang="de-DE" b="1" dirty="0"/>
          </a:p>
          <a:p>
            <a:pPr lvl="1"/>
            <a:r>
              <a:rPr lang="de-DE" b="1" dirty="0"/>
              <a:t>(-) </a:t>
            </a:r>
            <a:r>
              <a:rPr lang="de-DE" dirty="0"/>
              <a:t>ESLM </a:t>
            </a:r>
            <a:r>
              <a:rPr lang="de-DE" dirty="0" err="1"/>
              <a:t>receives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summary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(e.g.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,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3944A20-40E9-04BC-5A87-5909927FBEAA}"/>
              </a:ext>
            </a:extLst>
          </p:cNvPr>
          <p:cNvSpPr txBox="1"/>
          <p:nvPr/>
        </p:nvSpPr>
        <p:spPr>
          <a:xfrm>
            <a:off x="4181015" y="3580629"/>
            <a:ext cx="4643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/>
              <a:t>Example</a:t>
            </a:r>
            <a:r>
              <a:rPr lang="de-DE" sz="1600" b="1" dirty="0"/>
              <a:t> Prompt:</a:t>
            </a:r>
          </a:p>
          <a:p>
            <a:pPr algn="ctr"/>
            <a:endParaRPr lang="de-DE" sz="1600" i="1" dirty="0"/>
          </a:p>
          <a:p>
            <a:pPr algn="ctr"/>
            <a:r>
              <a:rPr lang="de-DE" sz="1600" b="1" i="1" dirty="0"/>
              <a:t>„[</a:t>
            </a:r>
            <a:r>
              <a:rPr lang="de-DE" sz="1600" b="1" i="1" dirty="0" err="1"/>
              <a:t>entity_name</a:t>
            </a:r>
            <a:r>
              <a:rPr lang="de-DE" sz="1600" b="1" i="1" dirty="0"/>
              <a:t>]</a:t>
            </a:r>
            <a:r>
              <a:rPr lang="de-DE" sz="1600" i="1" dirty="0"/>
              <a:t>, a </a:t>
            </a:r>
            <a:r>
              <a:rPr lang="de-DE" sz="1600" b="1" i="1" dirty="0"/>
              <a:t>[</a:t>
            </a:r>
            <a:r>
              <a:rPr lang="de-DE" sz="1600" b="1" i="1" dirty="0" err="1"/>
              <a:t>class</a:t>
            </a:r>
            <a:r>
              <a:rPr lang="de-DE" sz="1600" b="1" i="1" dirty="0"/>
              <a:t>]</a:t>
            </a:r>
            <a:r>
              <a:rPr lang="de-DE" sz="1600" i="1" dirty="0"/>
              <a:t>,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being</a:t>
            </a:r>
            <a:r>
              <a:rPr lang="de-DE" sz="1600" i="1" dirty="0"/>
              <a:t> </a:t>
            </a:r>
            <a:r>
              <a:rPr lang="de-DE" sz="1600" i="1" dirty="0" err="1"/>
              <a:t>summarized</a:t>
            </a:r>
            <a:r>
              <a:rPr lang="de-DE" sz="1600" i="1" dirty="0"/>
              <a:t>. </a:t>
            </a:r>
            <a:r>
              <a:rPr lang="de-DE" sz="1600" i="1" dirty="0" err="1"/>
              <a:t>How</a:t>
            </a:r>
            <a:r>
              <a:rPr lang="de-DE" sz="1600" i="1" dirty="0"/>
              <a:t> relevant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following</a:t>
            </a:r>
            <a:r>
              <a:rPr lang="de-DE" sz="1600" i="1" dirty="0"/>
              <a:t> </a:t>
            </a:r>
            <a:r>
              <a:rPr lang="de-DE" sz="1600" i="1" dirty="0" err="1"/>
              <a:t>triple</a:t>
            </a:r>
            <a:r>
              <a:rPr lang="de-DE" sz="1600" i="1" dirty="0"/>
              <a:t>? </a:t>
            </a:r>
            <a:br>
              <a:rPr lang="de-DE" sz="1600" i="1" dirty="0"/>
            </a:br>
            <a:r>
              <a:rPr lang="de-DE" sz="1600" b="1" i="1" dirty="0" err="1"/>
              <a:t>Subject</a:t>
            </a:r>
            <a:r>
              <a:rPr lang="de-DE" sz="1600" b="1" i="1" dirty="0"/>
              <a:t> – </a:t>
            </a:r>
            <a:r>
              <a:rPr lang="de-DE" sz="1600" b="1" i="1" dirty="0" err="1"/>
              <a:t>Predicate</a:t>
            </a:r>
            <a:r>
              <a:rPr lang="de-DE" sz="1600" b="1" i="1" dirty="0"/>
              <a:t> – Triple“</a:t>
            </a:r>
            <a:endParaRPr lang="en-US" sz="1600" b="1" i="1" dirty="0"/>
          </a:p>
        </p:txBody>
      </p:sp>
      <p:pic>
        <p:nvPicPr>
          <p:cNvPr id="10" name="Grafik 9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18B501A2-23EE-1672-1714-2854DD65C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44" y="2831484"/>
            <a:ext cx="3127198" cy="3368414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6EAA11E-BDC8-75BE-B3B9-A0ED3D3E2010}"/>
              </a:ext>
            </a:extLst>
          </p:cNvPr>
          <p:cNvSpPr/>
          <p:nvPr/>
        </p:nvSpPr>
        <p:spPr>
          <a:xfrm>
            <a:off x="528000" y="4809039"/>
            <a:ext cx="3778965" cy="7677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16DF431B-D731-E2F3-D907-8B151BCF5CCD}"/>
              </a:ext>
            </a:extLst>
          </p:cNvPr>
          <p:cNvSpPr txBox="1">
            <a:spLocks/>
          </p:cNvSpPr>
          <p:nvPr/>
        </p:nvSpPr>
        <p:spPr>
          <a:xfrm>
            <a:off x="1075437" y="4877066"/>
            <a:ext cx="3339520" cy="72250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b="1" dirty="0" err="1"/>
              <a:t>Provide</a:t>
            </a:r>
            <a:r>
              <a:rPr lang="de-DE" sz="1800" b="1" dirty="0"/>
              <a:t> LM </a:t>
            </a:r>
            <a:r>
              <a:rPr lang="de-DE" sz="1800" b="1" dirty="0" err="1"/>
              <a:t>encoder</a:t>
            </a:r>
            <a:r>
              <a:rPr lang="de-DE" sz="1800" b="1" dirty="0"/>
              <a:t> </a:t>
            </a:r>
            <a:r>
              <a:rPr lang="de-DE" sz="1800" b="1" dirty="0" err="1"/>
              <a:t>with</a:t>
            </a:r>
            <a:r>
              <a:rPr lang="de-DE" sz="1800" b="1" dirty="0"/>
              <a:t> </a:t>
            </a:r>
            <a:r>
              <a:rPr lang="de-DE" sz="1800" b="1" dirty="0" err="1"/>
              <a:t>context</a:t>
            </a:r>
            <a:r>
              <a:rPr lang="de-DE" sz="1800" b="1" dirty="0"/>
              <a:t> </a:t>
            </a:r>
            <a:r>
              <a:rPr lang="de-DE" sz="1800" b="1" dirty="0" err="1"/>
              <a:t>information</a:t>
            </a:r>
            <a:r>
              <a:rPr lang="de-DE" sz="1800" b="1" dirty="0"/>
              <a:t> </a:t>
            </a:r>
            <a:r>
              <a:rPr lang="de-DE" sz="1800" b="1" dirty="0" err="1"/>
              <a:t>through</a:t>
            </a:r>
            <a:r>
              <a:rPr lang="de-DE" sz="1800" b="1" dirty="0"/>
              <a:t> </a:t>
            </a:r>
            <a:r>
              <a:rPr lang="de-DE" sz="1800" b="1" dirty="0" err="1"/>
              <a:t>prompting</a:t>
            </a:r>
            <a:endParaRPr lang="de-DE" sz="1600" b="1" dirty="0"/>
          </a:p>
          <a:p>
            <a:pPr lvl="1"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Grafik 13" descr="Lichter an mit einfarbiger Füllung">
            <a:extLst>
              <a:ext uri="{FF2B5EF4-FFF2-40B4-BE49-F238E27FC236}">
                <a16:creationId xmlns:a16="http://schemas.microsoft.com/office/drawing/2014/main" id="{28D99DA7-6C4A-6496-8E7C-05F9625C6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612" y="4907594"/>
            <a:ext cx="519108" cy="51910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F0350367-B313-6BC7-3858-AE30D0879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4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2119C-A74D-8AA0-B843-DCEAB9B7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nhaltsplatzhalter 17">
            <a:extLst>
              <a:ext uri="{FF2B5EF4-FFF2-40B4-BE49-F238E27FC236}">
                <a16:creationId xmlns:a16="http://schemas.microsoft.com/office/drawing/2014/main" id="{10F3CB04-922E-3CBD-EE3E-1908682E3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Possible Experiments: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C2757F-32F0-2188-F644-3EE5DE71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252EB0-E76E-6055-8991-7E882C44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44B5F08-C77E-5A97-115C-259B60D6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Further Research </a:t>
            </a:r>
            <a:r>
              <a:rPr lang="de-DE" dirty="0" err="1"/>
              <a:t>Directions</a:t>
            </a:r>
            <a:endParaRPr lang="en-US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3E32389-B407-1891-03EB-2F284CA213AC}"/>
              </a:ext>
            </a:extLst>
          </p:cNvPr>
          <p:cNvSpPr/>
          <p:nvPr/>
        </p:nvSpPr>
        <p:spPr>
          <a:xfrm>
            <a:off x="4591050" y="3358958"/>
            <a:ext cx="3009900" cy="127158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ESLM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1921FFB-C936-B689-FCD3-8D21209D5909}"/>
              </a:ext>
            </a:extLst>
          </p:cNvPr>
          <p:cNvSpPr/>
          <p:nvPr/>
        </p:nvSpPr>
        <p:spPr>
          <a:xfrm>
            <a:off x="8134350" y="1731103"/>
            <a:ext cx="2190750" cy="8810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Prompting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7F99F18-52C0-49D3-E68C-D8A3E74B1164}"/>
              </a:ext>
            </a:extLst>
          </p:cNvPr>
          <p:cNvSpPr/>
          <p:nvPr/>
        </p:nvSpPr>
        <p:spPr>
          <a:xfrm>
            <a:off x="8772514" y="4882545"/>
            <a:ext cx="2305071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Second-Level Encoder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E4FBEAF-66C5-0624-345A-1EB3BD136E85}"/>
              </a:ext>
            </a:extLst>
          </p:cNvPr>
          <p:cNvSpPr/>
          <p:nvPr/>
        </p:nvSpPr>
        <p:spPr>
          <a:xfrm>
            <a:off x="1376135" y="2527487"/>
            <a:ext cx="2428897" cy="9586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Evaluation on </a:t>
            </a:r>
            <a:r>
              <a:rPr lang="de-DE" sz="1800" i="1" dirty="0" err="1">
                <a:solidFill>
                  <a:schemeClr val="tx1"/>
                </a:solidFill>
              </a:rPr>
              <a:t>WikES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dataset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4066AC6-166F-431F-FA6C-6F4245BE5773}"/>
              </a:ext>
            </a:extLst>
          </p:cNvPr>
          <p:cNvSpPr/>
          <p:nvPr/>
        </p:nvSpPr>
        <p:spPr>
          <a:xfrm>
            <a:off x="1376135" y="4504089"/>
            <a:ext cx="2631417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Graph </a:t>
            </a:r>
            <a:r>
              <a:rPr lang="de-DE" sz="1800" i="1" dirty="0" err="1">
                <a:solidFill>
                  <a:schemeClr val="tx1"/>
                </a:solidFill>
              </a:rPr>
              <a:t>Neural</a:t>
            </a:r>
            <a:r>
              <a:rPr lang="de-DE" sz="1800" i="1" dirty="0">
                <a:solidFill>
                  <a:schemeClr val="tx1"/>
                </a:solidFill>
              </a:rPr>
              <a:t> Networks (GNN)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73DBC83-F968-EF0D-0C74-B6668FBC60E2}"/>
              </a:ext>
            </a:extLst>
          </p:cNvPr>
          <p:cNvSpPr/>
          <p:nvPr/>
        </p:nvSpPr>
        <p:spPr>
          <a:xfrm>
            <a:off x="5036230" y="5206602"/>
            <a:ext cx="2631417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Other KGE </a:t>
            </a:r>
            <a:r>
              <a:rPr lang="de-DE" sz="1800" i="1" dirty="0" err="1">
                <a:solidFill>
                  <a:schemeClr val="tx1"/>
                </a:solidFill>
              </a:rPr>
              <a:t>techniques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F382E4D-7A17-726F-35D7-798750B64DBD}"/>
              </a:ext>
            </a:extLst>
          </p:cNvPr>
          <p:cNvSpPr/>
          <p:nvPr/>
        </p:nvSpPr>
        <p:spPr>
          <a:xfrm>
            <a:off x="4925807" y="1536473"/>
            <a:ext cx="2631417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Other LM </a:t>
            </a:r>
            <a:r>
              <a:rPr lang="de-DE" sz="1800" i="1" dirty="0" err="1">
                <a:solidFill>
                  <a:schemeClr val="tx1"/>
                </a:solidFill>
              </a:rPr>
              <a:t>encoders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FE3BE1F-2173-6747-66BB-05D4E0F99545}"/>
              </a:ext>
            </a:extLst>
          </p:cNvPr>
          <p:cNvSpPr/>
          <p:nvPr/>
        </p:nvSpPr>
        <p:spPr>
          <a:xfrm>
            <a:off x="8446168" y="3180651"/>
            <a:ext cx="2631417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Further Error Analysis</a:t>
            </a:r>
            <a:endParaRPr lang="en-US" sz="1800" i="1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F70EFAB-2E76-C3B4-0EE2-6FE64F316328}"/>
              </a:ext>
            </a:extLst>
          </p:cNvPr>
          <p:cNvCxnSpPr>
            <a:stCxn id="12" idx="4"/>
            <a:endCxn id="18" idx="0"/>
          </p:cNvCxnSpPr>
          <p:nvPr/>
        </p:nvCxnSpPr>
        <p:spPr>
          <a:xfrm>
            <a:off x="6096000" y="4630546"/>
            <a:ext cx="255939" cy="576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0BC8D5-153B-A385-05A3-FEA3FC0FBD5B}"/>
              </a:ext>
            </a:extLst>
          </p:cNvPr>
          <p:cNvCxnSpPr>
            <a:cxnSpLocks/>
            <a:stCxn id="12" idx="5"/>
            <a:endCxn id="15" idx="2"/>
          </p:cNvCxnSpPr>
          <p:nvPr/>
        </p:nvCxnSpPr>
        <p:spPr>
          <a:xfrm>
            <a:off x="7160160" y="4444326"/>
            <a:ext cx="1612354" cy="9337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A794A8E-0A67-140A-4FA0-7F25546ED265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7600950" y="3676158"/>
            <a:ext cx="845218" cy="318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A731196-7262-EB90-B27A-E7D4A0964285}"/>
              </a:ext>
            </a:extLst>
          </p:cNvPr>
          <p:cNvCxnSpPr>
            <a:cxnSpLocks/>
            <a:stCxn id="12" idx="7"/>
            <a:endCxn id="14" idx="3"/>
          </p:cNvCxnSpPr>
          <p:nvPr/>
        </p:nvCxnSpPr>
        <p:spPr>
          <a:xfrm flipV="1">
            <a:off x="7160160" y="2483137"/>
            <a:ext cx="1295018" cy="106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A969A84-1701-5568-0738-848650320516}"/>
              </a:ext>
            </a:extLst>
          </p:cNvPr>
          <p:cNvCxnSpPr>
            <a:cxnSpLocks/>
            <a:stCxn id="12" idx="0"/>
            <a:endCxn id="19" idx="4"/>
          </p:cNvCxnSpPr>
          <p:nvPr/>
        </p:nvCxnSpPr>
        <p:spPr>
          <a:xfrm flipV="1">
            <a:off x="6096000" y="2527487"/>
            <a:ext cx="145516" cy="831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57A9D5AD-6859-22B0-E168-3AAA183161B6}"/>
              </a:ext>
            </a:extLst>
          </p:cNvPr>
          <p:cNvCxnSpPr>
            <a:cxnSpLocks/>
            <a:stCxn id="12" idx="1"/>
            <a:endCxn id="16" idx="5"/>
          </p:cNvCxnSpPr>
          <p:nvPr/>
        </p:nvCxnSpPr>
        <p:spPr>
          <a:xfrm flipH="1" flipV="1">
            <a:off x="3449328" y="3345756"/>
            <a:ext cx="1582512" cy="19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14BC04A-8D25-3B5E-126E-33C9665213C1}"/>
              </a:ext>
            </a:extLst>
          </p:cNvPr>
          <p:cNvCxnSpPr>
            <a:cxnSpLocks/>
            <a:stCxn id="12" idx="3"/>
            <a:endCxn id="17" idx="6"/>
          </p:cNvCxnSpPr>
          <p:nvPr/>
        </p:nvCxnSpPr>
        <p:spPr>
          <a:xfrm flipH="1">
            <a:off x="4007552" y="4444326"/>
            <a:ext cx="1024288" cy="5552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0860CAD7-0DE2-9391-BD64-53763663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67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4FC5-A46F-B955-FAC6-4CA30A57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nhaltsplatzhalter 17">
            <a:extLst>
              <a:ext uri="{FF2B5EF4-FFF2-40B4-BE49-F238E27FC236}">
                <a16:creationId xmlns:a16="http://schemas.microsoft.com/office/drawing/2014/main" id="{DA18F342-8AC6-C827-1253-76E3EC63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019064" cy="4486472"/>
          </a:xfrm>
        </p:spPr>
        <p:txBody>
          <a:bodyPr>
            <a:normAutofit/>
          </a:bodyPr>
          <a:lstStyle/>
          <a:p>
            <a:r>
              <a:rPr lang="de-DE" b="1" dirty="0"/>
              <a:t>Possible Experiments: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7E4EB6-0D2B-3F58-C9EB-8AB8AE6E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0838F3-DC1B-C032-9660-9430A225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BE7CB0-9B24-26C8-1552-8140BC88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ESLM – Further Research </a:t>
            </a:r>
            <a:r>
              <a:rPr lang="de-DE" dirty="0" err="1"/>
              <a:t>Directions</a:t>
            </a:r>
            <a:endParaRPr lang="en-US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26E2749-B17A-A985-DEE3-D08FDADF66E2}"/>
              </a:ext>
            </a:extLst>
          </p:cNvPr>
          <p:cNvSpPr/>
          <p:nvPr/>
        </p:nvSpPr>
        <p:spPr>
          <a:xfrm>
            <a:off x="1376135" y="4504089"/>
            <a:ext cx="2631417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Graph </a:t>
            </a:r>
            <a:r>
              <a:rPr lang="de-DE" sz="1800" i="1" dirty="0" err="1">
                <a:solidFill>
                  <a:schemeClr val="tx1"/>
                </a:solidFill>
              </a:rPr>
              <a:t>Neural</a:t>
            </a:r>
            <a:r>
              <a:rPr lang="de-DE" sz="1800" i="1" dirty="0">
                <a:solidFill>
                  <a:schemeClr val="tx1"/>
                </a:solidFill>
              </a:rPr>
              <a:t> Networks (GNN)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073183C-15C0-F22C-F3B1-1182DA953B20}"/>
              </a:ext>
            </a:extLst>
          </p:cNvPr>
          <p:cNvSpPr/>
          <p:nvPr/>
        </p:nvSpPr>
        <p:spPr>
          <a:xfrm>
            <a:off x="5036230" y="5206602"/>
            <a:ext cx="2631417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Other KGE </a:t>
            </a:r>
            <a:r>
              <a:rPr lang="de-DE" sz="1800" i="1" dirty="0" err="1">
                <a:solidFill>
                  <a:schemeClr val="tx1"/>
                </a:solidFill>
              </a:rPr>
              <a:t>techniques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60AD992-CC84-4467-364B-EB244B31132C}"/>
              </a:ext>
            </a:extLst>
          </p:cNvPr>
          <p:cNvSpPr/>
          <p:nvPr/>
        </p:nvSpPr>
        <p:spPr>
          <a:xfrm>
            <a:off x="4925807" y="1536473"/>
            <a:ext cx="2631417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Other LM </a:t>
            </a:r>
            <a:r>
              <a:rPr lang="de-DE" sz="1800" i="1" dirty="0" err="1">
                <a:solidFill>
                  <a:schemeClr val="tx1"/>
                </a:solidFill>
              </a:rPr>
              <a:t>encoders</a:t>
            </a:r>
            <a:endParaRPr lang="en-US" sz="1800" i="1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656EF5-B052-223F-9E9C-8FA72C3D4067}"/>
              </a:ext>
            </a:extLst>
          </p:cNvPr>
          <p:cNvCxnSpPr>
            <a:stCxn id="12" idx="4"/>
            <a:endCxn id="18" idx="0"/>
          </p:cNvCxnSpPr>
          <p:nvPr/>
        </p:nvCxnSpPr>
        <p:spPr>
          <a:xfrm>
            <a:off x="6096000" y="4630546"/>
            <a:ext cx="255939" cy="576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3777711-8330-AE3B-1E11-8D85D3F53009}"/>
              </a:ext>
            </a:extLst>
          </p:cNvPr>
          <p:cNvCxnSpPr>
            <a:cxnSpLocks/>
            <a:stCxn id="12" idx="5"/>
            <a:endCxn id="15" idx="2"/>
          </p:cNvCxnSpPr>
          <p:nvPr/>
        </p:nvCxnSpPr>
        <p:spPr>
          <a:xfrm>
            <a:off x="7160160" y="4444326"/>
            <a:ext cx="1612354" cy="9337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7EE1CA0-96C7-B0CC-580A-206C9F11FDE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7600950" y="3676158"/>
            <a:ext cx="845218" cy="318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C407D56-EF51-CB25-57BF-22732F505492}"/>
              </a:ext>
            </a:extLst>
          </p:cNvPr>
          <p:cNvCxnSpPr>
            <a:cxnSpLocks/>
            <a:stCxn id="12" idx="7"/>
            <a:endCxn id="14" idx="3"/>
          </p:cNvCxnSpPr>
          <p:nvPr/>
        </p:nvCxnSpPr>
        <p:spPr>
          <a:xfrm flipV="1">
            <a:off x="7160160" y="2483137"/>
            <a:ext cx="1295018" cy="106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D36055B-57C7-ACD2-2C87-460FEE98FC6B}"/>
              </a:ext>
            </a:extLst>
          </p:cNvPr>
          <p:cNvCxnSpPr>
            <a:cxnSpLocks/>
            <a:stCxn id="12" idx="0"/>
            <a:endCxn id="19" idx="4"/>
          </p:cNvCxnSpPr>
          <p:nvPr/>
        </p:nvCxnSpPr>
        <p:spPr>
          <a:xfrm flipV="1">
            <a:off x="6096000" y="2527487"/>
            <a:ext cx="145516" cy="831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8192A76-9FDB-D6C5-AFA6-650C971155AF}"/>
              </a:ext>
            </a:extLst>
          </p:cNvPr>
          <p:cNvCxnSpPr>
            <a:cxnSpLocks/>
            <a:stCxn id="12" idx="1"/>
            <a:endCxn id="16" idx="5"/>
          </p:cNvCxnSpPr>
          <p:nvPr/>
        </p:nvCxnSpPr>
        <p:spPr>
          <a:xfrm flipH="1" flipV="1">
            <a:off x="3449328" y="3345756"/>
            <a:ext cx="1582512" cy="199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3C3E83D-5AA4-9CEC-2F3F-09175DBE9DDA}"/>
              </a:ext>
            </a:extLst>
          </p:cNvPr>
          <p:cNvCxnSpPr>
            <a:cxnSpLocks/>
            <a:stCxn id="12" idx="3"/>
            <a:endCxn id="17" idx="6"/>
          </p:cNvCxnSpPr>
          <p:nvPr/>
        </p:nvCxnSpPr>
        <p:spPr>
          <a:xfrm flipH="1">
            <a:off x="4007552" y="4444326"/>
            <a:ext cx="1024288" cy="5552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27E95469-1110-E7BE-C793-F7FB172C9316}"/>
              </a:ext>
            </a:extLst>
          </p:cNvPr>
          <p:cNvSpPr/>
          <p:nvPr/>
        </p:nvSpPr>
        <p:spPr>
          <a:xfrm>
            <a:off x="90932" y="1362897"/>
            <a:ext cx="11179580" cy="48599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5346EE-01ED-0540-CAE9-66F2E71EBD4F}"/>
              </a:ext>
            </a:extLst>
          </p:cNvPr>
          <p:cNvSpPr/>
          <p:nvPr/>
        </p:nvSpPr>
        <p:spPr>
          <a:xfrm>
            <a:off x="8772514" y="4882545"/>
            <a:ext cx="2305071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Second-Level Encoder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E6FDC1C-F430-3E51-7063-D4A962B6F711}"/>
              </a:ext>
            </a:extLst>
          </p:cNvPr>
          <p:cNvSpPr/>
          <p:nvPr/>
        </p:nvSpPr>
        <p:spPr>
          <a:xfrm>
            <a:off x="1376135" y="2527487"/>
            <a:ext cx="2428897" cy="9586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Evaluation on </a:t>
            </a:r>
            <a:r>
              <a:rPr lang="de-DE" sz="1800" i="1" dirty="0" err="1">
                <a:solidFill>
                  <a:schemeClr val="tx1"/>
                </a:solidFill>
              </a:rPr>
              <a:t>WikES</a:t>
            </a:r>
            <a:r>
              <a:rPr lang="de-DE" sz="1800" i="1" dirty="0">
                <a:solidFill>
                  <a:schemeClr val="tx1"/>
                </a:solidFill>
              </a:rPr>
              <a:t> </a:t>
            </a:r>
            <a:r>
              <a:rPr lang="de-DE" sz="1800" i="1" dirty="0" err="1">
                <a:solidFill>
                  <a:schemeClr val="tx1"/>
                </a:solidFill>
              </a:rPr>
              <a:t>dataset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ECEB06E-302F-FE5F-4E79-24ED80840D48}"/>
              </a:ext>
            </a:extLst>
          </p:cNvPr>
          <p:cNvSpPr/>
          <p:nvPr/>
        </p:nvSpPr>
        <p:spPr>
          <a:xfrm>
            <a:off x="8134350" y="1731103"/>
            <a:ext cx="2190750" cy="8810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 err="1">
                <a:solidFill>
                  <a:schemeClr val="tx1"/>
                </a:solidFill>
              </a:rPr>
              <a:t>Prompting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C0187EF-74E7-A551-1BD0-943DC98D7ECF}"/>
              </a:ext>
            </a:extLst>
          </p:cNvPr>
          <p:cNvSpPr/>
          <p:nvPr/>
        </p:nvSpPr>
        <p:spPr>
          <a:xfrm>
            <a:off x="4591050" y="3358958"/>
            <a:ext cx="3009900" cy="127158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ESLM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CE27E18-0377-26DD-A469-005D9E77DC05}"/>
              </a:ext>
            </a:extLst>
          </p:cNvPr>
          <p:cNvSpPr/>
          <p:nvPr/>
        </p:nvSpPr>
        <p:spPr>
          <a:xfrm>
            <a:off x="8446168" y="3180651"/>
            <a:ext cx="2631417" cy="9910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i="1" dirty="0">
                <a:solidFill>
                  <a:schemeClr val="tx1"/>
                </a:solidFill>
              </a:rPr>
              <a:t>Further Error Analysis</a:t>
            </a:r>
            <a:endParaRPr lang="en-US" sz="1800" i="1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E03841-88B5-2A9B-16A9-A6428A1D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5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C716-9B96-619B-5208-A36E8814F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B0ED6D-31A6-4636-DD83-545362FA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97FB4B-1EB1-BBFF-76B3-ECD240A4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83DF86B-D19B-ECEC-4584-E6E5875D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Sources</a:t>
            </a: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0E511D-18A1-9712-CE3F-E8A04C1E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409618" cy="4486472"/>
          </a:xfrm>
        </p:spPr>
        <p:txBody>
          <a:bodyPr>
            <a:normAutofit fontScale="55000" lnSpcReduction="20000"/>
          </a:bodyPr>
          <a:lstStyle/>
          <a:p>
            <a:r>
              <a:rPr lang="en-US" sz="3300" b="1" i="0" dirty="0">
                <a:effectLst/>
                <a:latin typeface="Arial" panose="020B0604020202020204" pitchFamily="34" charset="0"/>
              </a:rPr>
              <a:t>[1]</a:t>
            </a:r>
            <a:r>
              <a:rPr lang="en-US" sz="3300" b="0" i="0" dirty="0"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Javadi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Moradan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Sorkhpar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Zaporojets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Mottin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&amp; Assent, I. (2024). Wiki Entity Summarization Benchmark. </a:t>
            </a:r>
            <a:r>
              <a:rPr kumimoji="0" lang="en-US" altLang="en-US" sz="3300" b="0" i="1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kumimoji="0" lang="en-US" altLang="en-US" sz="33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(Cornell University)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https://doi.org/10.48550/arxiv.2406.08435</a:t>
            </a:r>
            <a:endParaRPr lang="en-US" sz="3300" b="0" i="0" dirty="0">
              <a:effectLst/>
              <a:latin typeface="Arial" panose="020B0604020202020204" pitchFamily="34" charset="0"/>
            </a:endParaRPr>
          </a:p>
          <a:p>
            <a:r>
              <a:rPr lang="en-US" sz="3300" b="1" dirty="0">
                <a:latin typeface="Arial" panose="020B0604020202020204" pitchFamily="34" charset="0"/>
              </a:rPr>
              <a:t>[2]</a:t>
            </a:r>
            <a:r>
              <a:rPr lang="en-US" sz="3300" dirty="0">
                <a:latin typeface="Arial" panose="020B0604020202020204" pitchFamily="34" charset="0"/>
              </a:rPr>
              <a:t> </a:t>
            </a:r>
            <a:r>
              <a:rPr lang="en-US" sz="3300" b="0" i="0" dirty="0">
                <a:effectLst/>
                <a:latin typeface="Times New Roman" panose="02020603050405020304" pitchFamily="18" charset="0"/>
              </a:rPr>
              <a:t>Firmansyah, A. F., </a:t>
            </a:r>
            <a:r>
              <a:rPr lang="en-US" sz="3300" b="0" i="0" dirty="0" err="1">
                <a:effectLst/>
                <a:latin typeface="Times New Roman" panose="02020603050405020304" pitchFamily="18" charset="0"/>
              </a:rPr>
              <a:t>Moussallem</a:t>
            </a:r>
            <a:r>
              <a:rPr lang="en-US" sz="3300" b="0" i="0" dirty="0">
                <a:effectLst/>
                <a:latin typeface="Times New Roman" panose="02020603050405020304" pitchFamily="18" charset="0"/>
              </a:rPr>
              <a:t>, D., &amp; </a:t>
            </a:r>
            <a:r>
              <a:rPr lang="en-US" sz="3300" b="0" i="0" dirty="0" err="1">
                <a:effectLst/>
                <a:latin typeface="Times New Roman" panose="02020603050405020304" pitchFamily="18" charset="0"/>
              </a:rPr>
              <a:t>Ngomo</a:t>
            </a:r>
            <a:r>
              <a:rPr lang="en-US" sz="3300" b="0" i="0" dirty="0">
                <a:effectLst/>
                <a:latin typeface="Times New Roman" panose="02020603050405020304" pitchFamily="18" charset="0"/>
              </a:rPr>
              <a:t>, A. N. (2024). ESLM: Improving entity summarization by leveraging language models. In </a:t>
            </a:r>
            <a:r>
              <a:rPr lang="en-US" sz="3300" b="0" i="1" dirty="0">
                <a:effectLst/>
                <a:latin typeface="Times New Roman" panose="02020603050405020304" pitchFamily="18" charset="0"/>
              </a:rPr>
              <a:t>Lecture notes in computer science</a:t>
            </a:r>
            <a:r>
              <a:rPr lang="en-US" sz="3300" b="0" i="0" dirty="0">
                <a:effectLst/>
                <a:latin typeface="Times New Roman" panose="02020603050405020304" pitchFamily="18" charset="0"/>
              </a:rPr>
              <a:t> (pp. 162–179). https://doi.org/10.1007/978-3-031-60626-7_9</a:t>
            </a:r>
          </a:p>
          <a:p>
            <a:r>
              <a:rPr lang="en-US" sz="3300" b="1" dirty="0">
                <a:latin typeface="Times New Roman" panose="02020603050405020304" pitchFamily="18" charset="0"/>
              </a:rPr>
              <a:t>[3]</a:t>
            </a:r>
            <a:r>
              <a:rPr lang="en-US" sz="3300" dirty="0">
                <a:latin typeface="Times New Roman" panose="02020603050405020304" pitchFamily="18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Wei, D., Liu, Y., Zhu, F., Zang, L., Zhou, W., Han, J., &amp; Hu, S. (2019). ESA: Entity Summarization with Attention. </a:t>
            </a:r>
            <a:r>
              <a:rPr kumimoji="0" lang="en-US" altLang="en-US" sz="3300" b="0" i="1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kumimoji="0" lang="en-US" altLang="en-US" sz="33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(Cornell University)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https://doi.org/10.48550/arxiv.1905.10625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&amp; Grootendorst, M. (2024). </a:t>
            </a:r>
            <a:r>
              <a:rPr kumimoji="0" lang="en-US" altLang="en-US" sz="33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Hands-On large language models: Language Understanding and Generation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Sun, Y., Wang, S., Li, Y., Feng, S., Tian, H., Wu, H., &amp; Wang, H. (2019). ERNIE 2.0: A Continual Pre-training framework for language understanding. </a:t>
            </a:r>
            <a:r>
              <a:rPr kumimoji="0" lang="en-US" altLang="en-US" sz="3300" b="0" i="1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kumimoji="0" lang="en-US" altLang="en-US" sz="33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(Cornell University)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https://doi.org/10.48550/arxiv.1907.12412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Devlin, J., Chang, M., Lee, K., &amp; Toutanova, K. (2018). BERT: Pre-training of Deep Bidirectional Transformers for Language Understanding. </a:t>
            </a:r>
            <a:r>
              <a:rPr kumimoji="0" lang="en-US" altLang="en-US" sz="3300" b="0" i="1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kumimoji="0" lang="en-US" altLang="en-US" sz="33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(Cornell University)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https://doi.org/10.48550/arxiv.1810.04805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Raffel, C.,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N., Roberts, A., Lee, K., Narang, S.,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Matena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Zhou, Y., Li, W., &amp; Liu, P. J. (2019). Exploring the Limits of Transfer Learning with a Unified Text-to-Text Transformer. </a:t>
            </a:r>
            <a:r>
              <a:rPr kumimoji="0" lang="en-US" altLang="en-US" sz="3300" b="0" i="1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kumimoji="0" lang="en-US" altLang="en-US" sz="33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(Cornell University)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https://doi.org/10.48550/arxiv.1910.10683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33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Zhang, Z., Han, X., Liu, Z., Jiang, X., Sun, M., &amp; Liu, Q. (2019). ERNIE: Enhanced Language Representation with Informative Entities. </a:t>
            </a:r>
            <a:r>
              <a:rPr kumimoji="0" lang="en-US" altLang="en-US" sz="3300" b="0" i="1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kumimoji="0" lang="en-US" altLang="en-US" sz="33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(Cornell University)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https://doi.org/10.48550/arxiv.1905.07129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33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Sun, Y., Wang, S., Li, Y., Feng, S., Chen, X., Zhang, H., Tian, X., Zhu, D., Tian, H., &amp; Wu, H. (2019). ERNIE: Enhanced Representation through Knowledge Integration. </a:t>
            </a:r>
            <a:r>
              <a:rPr kumimoji="0" lang="en-US" altLang="en-US" sz="3300" b="0" i="1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kumimoji="0" lang="en-US" altLang="en-US" sz="33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(Cornell University)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https://doi.org/10.48550/arxiv.1904.09223</a:t>
            </a:r>
            <a:endParaRPr kumimoji="0" lang="en-US" altLang="en-US" sz="3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kumimoji="0" lang="en-US" altLang="en-US" sz="2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F65DFB5-5221-13A1-6D4B-4CE17E636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6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E6FCA-84D0-B712-690F-5472ED45A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B0CF7D-3BE6-E2A4-5EFF-874BA985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441B2E-46C7-EB54-D9A3-F6204BE7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D3893F3-08DB-272F-AEDA-791FF6EE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Sources </a:t>
            </a: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0AD2E9-8EB9-7806-8A68-A622233D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0931284" cy="4486472"/>
          </a:xfrm>
        </p:spPr>
        <p:txBody>
          <a:bodyPr>
            <a:normAutofit/>
          </a:bodyPr>
          <a:lstStyle/>
          <a:p>
            <a:r>
              <a:rPr lang="de-DE" sz="2000" b="1" i="1" dirty="0"/>
              <a:t>Slide 8:</a:t>
            </a:r>
            <a:r>
              <a:rPr lang="de-DE" sz="2000" dirty="0"/>
              <a:t> </a:t>
            </a:r>
            <a:r>
              <a:rPr lang="de-DE" sz="2000" i="1" dirty="0"/>
              <a:t>Image </a:t>
            </a:r>
            <a:r>
              <a:rPr lang="de-DE" sz="2000" i="1" dirty="0" err="1"/>
              <a:t>of</a:t>
            </a:r>
            <a:r>
              <a:rPr lang="de-DE" sz="2000" i="1" dirty="0"/>
              <a:t> RDF </a:t>
            </a:r>
            <a:r>
              <a:rPr lang="de-DE" sz="2000" i="1" dirty="0" err="1"/>
              <a:t>browser</a:t>
            </a:r>
            <a:r>
              <a:rPr lang="de-DE" sz="2000" i="1" dirty="0"/>
              <a:t> (</a:t>
            </a:r>
            <a:r>
              <a:rPr lang="de-DE" sz="2000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https://www.w3.org/TR/rdf11-primer/</a:t>
            </a:r>
            <a:r>
              <a:rPr lang="de-DE" sz="2000" i="1" dirty="0"/>
              <a:t>)</a:t>
            </a:r>
          </a:p>
          <a:p>
            <a:r>
              <a:rPr lang="de-DE" sz="2000" b="1" i="1" dirty="0"/>
              <a:t>Slide 9: </a:t>
            </a:r>
            <a:r>
              <a:rPr lang="de-DE" sz="2000" dirty="0"/>
              <a:t>Image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Recommender</a:t>
            </a:r>
            <a:r>
              <a:rPr lang="de-DE" sz="2000" dirty="0"/>
              <a:t> System (</a:t>
            </a: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https://www.nvidia.com/en-us/glossary/recommendation-system/</a:t>
            </a:r>
            <a:r>
              <a:rPr lang="de-DE" sz="2000" dirty="0"/>
              <a:t>) </a:t>
            </a:r>
          </a:p>
          <a:p>
            <a:r>
              <a:rPr lang="de-DE" sz="2000" b="1" i="1" dirty="0"/>
              <a:t>Slide 23: </a:t>
            </a:r>
            <a:r>
              <a:rPr lang="de-DE" sz="2000" dirty="0"/>
              <a:t>Image </a:t>
            </a:r>
            <a:r>
              <a:rPr lang="de-DE" sz="2000" dirty="0" err="1"/>
              <a:t>of</a:t>
            </a:r>
            <a:r>
              <a:rPr lang="de-DE" sz="2000" dirty="0"/>
              <a:t> ESWC 2024 (</a:t>
            </a:r>
            <a:r>
              <a:rPr lang="de-DE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https://2024.eswc-conferences.org/</a:t>
            </a:r>
            <a:r>
              <a:rPr lang="de-DE" sz="2000" dirty="0"/>
              <a:t>)</a:t>
            </a:r>
          </a:p>
          <a:p>
            <a:r>
              <a:rPr lang="de-DE" sz="2000" b="1" i="1" dirty="0"/>
              <a:t>Slide 23: </a:t>
            </a:r>
            <a:r>
              <a:rPr lang="de-DE" sz="2000" dirty="0"/>
              <a:t>UPB Logo (</a:t>
            </a:r>
            <a:r>
              <a:rPr lang="de-DE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https://www.uni-paderborn.de/</a:t>
            </a:r>
            <a:r>
              <a:rPr lang="de-DE" sz="2000" dirty="0"/>
              <a:t>)</a:t>
            </a:r>
          </a:p>
          <a:p>
            <a:r>
              <a:rPr lang="de-DE" sz="2000" b="1" i="1" dirty="0"/>
              <a:t>Slide 23: </a:t>
            </a:r>
            <a:r>
              <a:rPr lang="de-DE" sz="2000" dirty="0"/>
              <a:t>UIN Logo (</a:t>
            </a:r>
            <a:r>
              <a:rPr lang="de-DE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https://www.wikiwand.com/en/articles</a:t>
            </a:r>
            <a:r>
              <a:rPr lang="de-DE" sz="2000" dirty="0"/>
              <a:t>)</a:t>
            </a:r>
          </a:p>
          <a:p>
            <a:r>
              <a:rPr lang="de-DE" sz="2000" b="1" i="1" dirty="0"/>
              <a:t>Slide 35: </a:t>
            </a:r>
            <a:r>
              <a:rPr lang="de-DE" sz="2000" dirty="0"/>
              <a:t>Image </a:t>
            </a:r>
            <a:r>
              <a:rPr lang="de-DE" sz="2000" dirty="0" err="1"/>
              <a:t>of</a:t>
            </a:r>
            <a:r>
              <a:rPr lang="de-DE" sz="2000" dirty="0"/>
              <a:t> MLP (</a:t>
            </a:r>
            <a:r>
              <a:rPr lang="de-DE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https://engineering.purdue.edu/ChanGroup</a:t>
            </a:r>
            <a:br>
              <a:rPr lang="de-DE" sz="2000" dirty="0"/>
            </a:br>
            <a:r>
              <a:rPr lang="de-DE" sz="2000" u="sng" dirty="0"/>
              <a:t>/ECE595/files/Lecture18_MLP.pdf</a:t>
            </a:r>
            <a:r>
              <a:rPr lang="de-DE" sz="2000" dirty="0"/>
              <a:t>)</a:t>
            </a:r>
          </a:p>
          <a:p>
            <a:r>
              <a:rPr lang="de-DE" sz="2000" b="1" i="1" dirty="0"/>
              <a:t>Slide 50: </a:t>
            </a:r>
            <a:r>
              <a:rPr lang="de-DE" sz="2000" dirty="0"/>
              <a:t>Image </a:t>
            </a:r>
            <a:r>
              <a:rPr lang="de-DE" sz="2000" dirty="0" err="1"/>
              <a:t>of</a:t>
            </a:r>
            <a:r>
              <a:rPr lang="de-DE" sz="2000" dirty="0"/>
              <a:t> Soccer Player (</a:t>
            </a:r>
            <a:r>
              <a:rPr lang="de-DE" sz="2000" u="sng" dirty="0"/>
              <a:t>https://en.wikipedia.org/wiki/Momchil_Tsvetanov</a:t>
            </a:r>
            <a:r>
              <a:rPr lang="de-DE" sz="2000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78C3B79-C99C-C64C-A3CB-333EED6AB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99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30B7588-99A5-70AA-4272-377D9CC1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B4639B-EFD5-1D1A-A2B6-AD9CD3F0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56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82C720-83EE-F97C-1623-2CCEC72F95DB}"/>
              </a:ext>
            </a:extLst>
          </p:cNvPr>
          <p:cNvSpPr txBox="1"/>
          <p:nvPr/>
        </p:nvSpPr>
        <p:spPr>
          <a:xfrm>
            <a:off x="3667125" y="3044279"/>
            <a:ext cx="4857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/>
              <a:t>Backup</a:t>
            </a:r>
            <a:endParaRPr lang="en-US" sz="4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F30C3B-DF74-B01D-E77C-F70D5B08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75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A8AB-4990-AF50-5D65-023F8FB85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0C8B50-B6DD-F76E-9ECB-2844F139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49C5F5-714B-ED92-4187-D0700D6B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57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DCEF37-D67D-5D14-D03D-BF259AD701C5}"/>
              </a:ext>
            </a:extLst>
          </p:cNvPr>
          <p:cNvSpPr txBox="1"/>
          <p:nvPr/>
        </p:nvSpPr>
        <p:spPr>
          <a:xfrm>
            <a:off x="3667125" y="3044279"/>
            <a:ext cx="4857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err="1"/>
              <a:t>Introduction</a:t>
            </a:r>
            <a:endParaRPr lang="en-US" sz="4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A5B38E-0A90-E625-F41E-53546903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5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946B4-FCF7-9397-131F-44389B85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9FCDC6-276C-BC13-3A26-557C5C89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099CA4-54B1-912F-0EEF-04B963B6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B00A806-4D83-7311-BCE3-A80F5707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8EC8AE51-BB61-5051-E5C8-2D5577749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>
            <a:normAutofit/>
          </a:bodyPr>
          <a:lstStyle/>
          <a:p>
            <a:endParaRPr lang="de-DE" b="1" dirty="0"/>
          </a:p>
          <a:p>
            <a:r>
              <a:rPr lang="de-DE" b="1" dirty="0"/>
              <a:t>(1)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novel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 </a:t>
            </a:r>
            <a:r>
              <a:rPr lang="de-DE" dirty="0" err="1"/>
              <a:t>summarization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conctextual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b="1" dirty="0"/>
              <a:t>(2)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ablation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identifies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b="1" dirty="0"/>
              <a:t>(3)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utilization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and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KGE </a:t>
            </a:r>
            <a:r>
              <a:rPr lang="de-DE" dirty="0" err="1"/>
              <a:t>significantly</a:t>
            </a:r>
            <a:r>
              <a:rPr lang="de-DE" dirty="0"/>
              <a:t> </a:t>
            </a:r>
            <a:r>
              <a:rPr lang="de-DE" dirty="0" err="1"/>
              <a:t>outperforms</a:t>
            </a:r>
            <a:r>
              <a:rPr lang="de-DE" dirty="0"/>
              <a:t> SOTA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A882379-483D-721D-4733-9DEBB9B5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1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A85AD-C451-EFC5-524A-E2DCE476B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6D572C-C724-9767-D5B4-61AAAD08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5A191-D955-2502-2668-94D3BB6A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BDC481B-46CD-2D2B-AEB6-6C34BC2F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 in Entity </a:t>
            </a:r>
            <a:r>
              <a:rPr lang="de-DE" dirty="0" err="1"/>
              <a:t>Summarization</a:t>
            </a:r>
            <a:endParaRPr lang="en-US" dirty="0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F4571249-74B2-ACF2-708A-5138D0D7A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>
            <a:normAutofit fontScale="92500" lnSpcReduction="10000"/>
          </a:bodyPr>
          <a:lstStyle/>
          <a:p>
            <a:endParaRPr lang="de-DE" b="1" dirty="0"/>
          </a:p>
          <a:p>
            <a:r>
              <a:rPr lang="de-DE" dirty="0" err="1"/>
              <a:t>Avoiding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redundant </a:t>
            </a:r>
            <a:r>
              <a:rPr lang="de-DE" dirty="0" err="1"/>
              <a:t>information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Scalability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summary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 and </a:t>
            </a:r>
            <a:r>
              <a:rPr lang="de-DE" dirty="0" err="1"/>
              <a:t>needs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Data Quality in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Balancing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and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…</a:t>
            </a:r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61A312E-BE0E-18B9-9897-C29C88D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567D6-255B-9912-222B-7776A282E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C8EB24-8A10-6EBF-CD40-1B154852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62221A-9489-3D96-5F83-CC1D8AAD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F4E93D-56F3-C3CC-8F38-298C1A9C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6CAAE07-90AD-CB08-0AF5-553E874EFAB4}"/>
              </a:ext>
            </a:extLst>
          </p:cNvPr>
          <p:cNvSpPr txBox="1"/>
          <p:nvPr/>
        </p:nvSpPr>
        <p:spPr>
          <a:xfrm>
            <a:off x="1287554" y="1362436"/>
            <a:ext cx="168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 err="1"/>
              <a:t>Desc</a:t>
            </a:r>
            <a:r>
              <a:rPr lang="de-DE" sz="2000" b="1" i="1" dirty="0"/>
              <a:t>(</a:t>
            </a:r>
            <a:r>
              <a:rPr lang="de-DE" sz="2000" b="1" i="1" dirty="0" err="1"/>
              <a:t>e,G</a:t>
            </a:r>
            <a:r>
              <a:rPr lang="de-DE" sz="2000" b="1" i="1" dirty="0"/>
              <a:t>)</a:t>
            </a:r>
            <a:endParaRPr lang="en-US" sz="2000" b="1" i="1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A6A6980-86D0-B41E-CC5C-D8CBF7828C36}"/>
              </a:ext>
            </a:extLst>
          </p:cNvPr>
          <p:cNvSpPr txBox="1"/>
          <p:nvPr/>
        </p:nvSpPr>
        <p:spPr>
          <a:xfrm>
            <a:off x="3846411" y="1526572"/>
            <a:ext cx="168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/>
              <a:t>Triple Scoring</a:t>
            </a:r>
            <a:endParaRPr lang="en-US" sz="2000" b="1" i="1" dirty="0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A8CD0A6-D2B7-75F9-A57A-99A639D09B54}"/>
              </a:ext>
            </a:extLst>
          </p:cNvPr>
          <p:cNvCxnSpPr>
            <a:cxnSpLocks/>
          </p:cNvCxnSpPr>
          <p:nvPr/>
        </p:nvCxnSpPr>
        <p:spPr>
          <a:xfrm>
            <a:off x="4025419" y="5363112"/>
            <a:ext cx="128000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05FD0FFB-7131-1C4B-B50B-04D7D2440616}"/>
              </a:ext>
            </a:extLst>
          </p:cNvPr>
          <p:cNvSpPr/>
          <p:nvPr/>
        </p:nvSpPr>
        <p:spPr>
          <a:xfrm>
            <a:off x="5480403" y="2270058"/>
            <a:ext cx="1127982" cy="3291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7EB2ED-F020-734F-BE4E-C1ADAA361183}"/>
              </a:ext>
            </a:extLst>
          </p:cNvPr>
          <p:cNvSpPr/>
          <p:nvPr/>
        </p:nvSpPr>
        <p:spPr>
          <a:xfrm>
            <a:off x="8296308" y="2020256"/>
            <a:ext cx="3378734" cy="2094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4C610E7-9D41-EB35-66D3-95809B079A4F}"/>
              </a:ext>
            </a:extLst>
          </p:cNvPr>
          <p:cNvSpPr txBox="1"/>
          <p:nvPr/>
        </p:nvSpPr>
        <p:spPr>
          <a:xfrm>
            <a:off x="9141713" y="1360382"/>
            <a:ext cx="168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/>
              <a:t>ES(e)</a:t>
            </a:r>
            <a:endParaRPr lang="en-US" sz="2000" b="1" i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2AA815B-8A79-A651-5792-B57E0DA4C474}"/>
              </a:ext>
            </a:extLst>
          </p:cNvPr>
          <p:cNvSpPr txBox="1"/>
          <p:nvPr/>
        </p:nvSpPr>
        <p:spPr>
          <a:xfrm>
            <a:off x="6656254" y="1526572"/>
            <a:ext cx="168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/>
              <a:t>Triple </a:t>
            </a:r>
            <a:r>
              <a:rPr lang="de-DE" sz="2000" b="1" i="1" dirty="0" err="1"/>
              <a:t>Selection</a:t>
            </a:r>
            <a:endParaRPr lang="en-US" sz="2000" b="1" i="1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C77BBBB-A6C1-3B95-6F75-1F2AF18433E1}"/>
              </a:ext>
            </a:extLst>
          </p:cNvPr>
          <p:cNvCxnSpPr>
            <a:cxnSpLocks/>
          </p:cNvCxnSpPr>
          <p:nvPr/>
        </p:nvCxnSpPr>
        <p:spPr>
          <a:xfrm>
            <a:off x="4025419" y="4429149"/>
            <a:ext cx="128000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6F2E641-8A47-44AC-753C-34A0445BDD13}"/>
              </a:ext>
            </a:extLst>
          </p:cNvPr>
          <p:cNvCxnSpPr>
            <a:cxnSpLocks/>
          </p:cNvCxnSpPr>
          <p:nvPr/>
        </p:nvCxnSpPr>
        <p:spPr>
          <a:xfrm>
            <a:off x="4025419" y="3506834"/>
            <a:ext cx="128000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1D6CA7B-18BE-CD0D-EAB0-879890D37D9E}"/>
              </a:ext>
            </a:extLst>
          </p:cNvPr>
          <p:cNvCxnSpPr>
            <a:cxnSpLocks/>
          </p:cNvCxnSpPr>
          <p:nvPr/>
        </p:nvCxnSpPr>
        <p:spPr>
          <a:xfrm>
            <a:off x="4025419" y="2521997"/>
            <a:ext cx="128000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5CF43BB7-8CC8-DD18-6C00-C3D3A08FBDDE}"/>
              </a:ext>
            </a:extLst>
          </p:cNvPr>
          <p:cNvSpPr/>
          <p:nvPr/>
        </p:nvSpPr>
        <p:spPr>
          <a:xfrm>
            <a:off x="10662282" y="2150639"/>
            <a:ext cx="792000" cy="79200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40" name="Flussdiagramm: Verbinder 39">
            <a:extLst>
              <a:ext uri="{FF2B5EF4-FFF2-40B4-BE49-F238E27FC236}">
                <a16:creationId xmlns:a16="http://schemas.microsoft.com/office/drawing/2014/main" id="{1D6FF749-73AA-22D9-98E4-3BB3A6F271AA}"/>
              </a:ext>
            </a:extLst>
          </p:cNvPr>
          <p:cNvSpPr/>
          <p:nvPr/>
        </p:nvSpPr>
        <p:spPr>
          <a:xfrm>
            <a:off x="8919207" y="2150639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8A0E52B8-4473-6C77-E18A-EEEE018F9388}"/>
              </a:ext>
            </a:extLst>
          </p:cNvPr>
          <p:cNvCxnSpPr>
            <a:cxnSpLocks/>
          </p:cNvCxnSpPr>
          <p:nvPr/>
        </p:nvCxnSpPr>
        <p:spPr>
          <a:xfrm flipH="1">
            <a:off x="9711207" y="2546639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88BFDBBC-B849-65CA-C3B0-3941FEAD196D}"/>
                  </a:ext>
                </a:extLst>
              </p:cNvPr>
              <p:cNvSpPr txBox="1"/>
              <p:nvPr/>
            </p:nvSpPr>
            <p:spPr>
              <a:xfrm>
                <a:off x="7979737" y="227005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88BFDBBC-B849-65CA-C3B0-3941FEAD1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737" y="2270058"/>
                <a:ext cx="1263198" cy="400110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lussdiagramm: Verbinder 44">
            <a:extLst>
              <a:ext uri="{FF2B5EF4-FFF2-40B4-BE49-F238E27FC236}">
                <a16:creationId xmlns:a16="http://schemas.microsoft.com/office/drawing/2014/main" id="{3DC3069A-4B80-5B18-43E6-A8A471216B5A}"/>
              </a:ext>
            </a:extLst>
          </p:cNvPr>
          <p:cNvSpPr/>
          <p:nvPr/>
        </p:nvSpPr>
        <p:spPr>
          <a:xfrm>
            <a:off x="10662282" y="3098986"/>
            <a:ext cx="792000" cy="792000"/>
          </a:xfrm>
          <a:prstGeom prst="flowChartConnec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6" name="Flussdiagramm: Verbinder 45">
            <a:extLst>
              <a:ext uri="{FF2B5EF4-FFF2-40B4-BE49-F238E27FC236}">
                <a16:creationId xmlns:a16="http://schemas.microsoft.com/office/drawing/2014/main" id="{A282D028-906A-CDC2-978A-08A1408B6815}"/>
              </a:ext>
            </a:extLst>
          </p:cNvPr>
          <p:cNvSpPr/>
          <p:nvPr/>
        </p:nvSpPr>
        <p:spPr>
          <a:xfrm>
            <a:off x="8919207" y="3098986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68791DA-F91C-AB70-2E49-2186F8F0AE62}"/>
              </a:ext>
            </a:extLst>
          </p:cNvPr>
          <p:cNvCxnSpPr>
            <a:cxnSpLocks/>
          </p:cNvCxnSpPr>
          <p:nvPr/>
        </p:nvCxnSpPr>
        <p:spPr>
          <a:xfrm flipH="1">
            <a:off x="9711207" y="3494986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970530FF-6823-E026-2EF5-17A6DCD74923}"/>
                  </a:ext>
                </a:extLst>
              </p:cNvPr>
              <p:cNvSpPr txBox="1"/>
              <p:nvPr/>
            </p:nvSpPr>
            <p:spPr>
              <a:xfrm>
                <a:off x="7979737" y="327767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970530FF-6823-E026-2EF5-17A6DCD7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737" y="3277678"/>
                <a:ext cx="1263198" cy="400110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3837921-058D-BEAA-30D6-8731C93C4CDB}"/>
              </a:ext>
            </a:extLst>
          </p:cNvPr>
          <p:cNvCxnSpPr>
            <a:cxnSpLocks/>
          </p:cNvCxnSpPr>
          <p:nvPr/>
        </p:nvCxnSpPr>
        <p:spPr>
          <a:xfrm>
            <a:off x="6842721" y="2521997"/>
            <a:ext cx="128000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7093529-67BD-067B-C609-F8A59AB4A187}"/>
              </a:ext>
            </a:extLst>
          </p:cNvPr>
          <p:cNvCxnSpPr>
            <a:cxnSpLocks/>
          </p:cNvCxnSpPr>
          <p:nvPr/>
        </p:nvCxnSpPr>
        <p:spPr>
          <a:xfrm flipV="1">
            <a:off x="6835294" y="3617734"/>
            <a:ext cx="1287433" cy="809287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F7FDA8AD-431E-7998-E2AE-31AAEDC67EA6}"/>
                  </a:ext>
                </a:extLst>
              </p:cNvPr>
              <p:cNvSpPr txBox="1"/>
              <p:nvPr/>
            </p:nvSpPr>
            <p:spPr>
              <a:xfrm>
                <a:off x="5175665" y="5632136"/>
                <a:ext cx="1687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i="1" dirty="0"/>
                  <a:t>Top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F7FDA8AD-431E-7998-E2AE-31AAEDC67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665" y="5632136"/>
                <a:ext cx="1687923" cy="400110"/>
              </a:xfrm>
              <a:prstGeom prst="rect">
                <a:avLst/>
              </a:prstGeom>
              <a:blipFill>
                <a:blip r:embed="rId12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0FB35274-0EA7-C7B1-0302-3050A6F080A7}"/>
                  </a:ext>
                </a:extLst>
              </p:cNvPr>
              <p:cNvSpPr txBox="1"/>
              <p:nvPr/>
            </p:nvSpPr>
            <p:spPr>
              <a:xfrm>
                <a:off x="6640767" y="3005207"/>
                <a:ext cx="1687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b="1" i="1" dirty="0"/>
                  <a:t> </a:t>
                </a:r>
                <a:r>
                  <a:rPr lang="en-US" sz="2000" dirty="0"/>
                  <a:t>= 2</a:t>
                </a: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0FB35274-0EA7-C7B1-0302-3050A6F0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67" y="3005207"/>
                <a:ext cx="1687923" cy="400110"/>
              </a:xfrm>
              <a:prstGeom prst="rect">
                <a:avLst/>
              </a:prstGeom>
              <a:blipFill>
                <a:blip r:embed="rId13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7B88CE3-0AB5-D273-0BDA-33335613181F}"/>
                  </a:ext>
                </a:extLst>
              </p:cNvPr>
              <p:cNvSpPr txBox="1"/>
              <p:nvPr/>
            </p:nvSpPr>
            <p:spPr>
              <a:xfrm>
                <a:off x="5560502" y="2332567"/>
                <a:ext cx="949875" cy="334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= 0.3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7B88CE3-0AB5-D273-0BDA-333356131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2" y="2332567"/>
                <a:ext cx="949875" cy="334194"/>
              </a:xfrm>
              <a:prstGeom prst="rect">
                <a:avLst/>
              </a:prstGeom>
              <a:blipFill>
                <a:blip r:embed="rId14"/>
                <a:stretch>
                  <a:fillRect l="-6410" t="-24074" r="-15385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DD7D4C5-6862-B0B7-93C8-936235309F4B}"/>
                  </a:ext>
                </a:extLst>
              </p:cNvPr>
              <p:cNvSpPr txBox="1"/>
              <p:nvPr/>
            </p:nvSpPr>
            <p:spPr>
              <a:xfrm>
                <a:off x="5562909" y="3296027"/>
                <a:ext cx="935449" cy="334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de-DE" sz="20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0.1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DD7D4C5-6862-B0B7-93C8-936235309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09" y="3296027"/>
                <a:ext cx="935449" cy="334194"/>
              </a:xfrm>
              <a:prstGeom prst="rect">
                <a:avLst/>
              </a:prstGeom>
              <a:blipFill>
                <a:blip r:embed="rId15"/>
                <a:stretch>
                  <a:fillRect l="-7190" t="-23636" r="-1568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9069F5F-226F-2477-3DFE-84ED1861FB65}"/>
                  </a:ext>
                </a:extLst>
              </p:cNvPr>
              <p:cNvSpPr txBox="1"/>
              <p:nvPr/>
            </p:nvSpPr>
            <p:spPr>
              <a:xfrm>
                <a:off x="5553384" y="4230912"/>
                <a:ext cx="949875" cy="335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= 0.4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9069F5F-226F-2477-3DFE-84ED1861F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384" y="4230912"/>
                <a:ext cx="949875" cy="335605"/>
              </a:xfrm>
              <a:prstGeom prst="rect">
                <a:avLst/>
              </a:prstGeom>
              <a:blipFill>
                <a:blip r:embed="rId16"/>
                <a:stretch>
                  <a:fillRect l="-7051" t="-23636" r="-14744"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6193DA32-9CC5-A4E0-7E83-A7BA351BCE60}"/>
                  </a:ext>
                </a:extLst>
              </p:cNvPr>
              <p:cNvSpPr txBox="1"/>
              <p:nvPr/>
            </p:nvSpPr>
            <p:spPr>
              <a:xfrm>
                <a:off x="5543859" y="5128875"/>
                <a:ext cx="949875" cy="334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= 0.2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6193DA32-9CC5-A4E0-7E83-A7BA351B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859" y="5128875"/>
                <a:ext cx="949875" cy="334194"/>
              </a:xfrm>
              <a:prstGeom prst="rect">
                <a:avLst/>
              </a:prstGeom>
              <a:blipFill>
                <a:blip r:embed="rId17"/>
                <a:stretch>
                  <a:fillRect l="-6410" t="-23636" r="-15385"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lussdiagramm: Verbinder 29">
            <a:extLst>
              <a:ext uri="{FF2B5EF4-FFF2-40B4-BE49-F238E27FC236}">
                <a16:creationId xmlns:a16="http://schemas.microsoft.com/office/drawing/2014/main" id="{E436B3D2-C088-316E-FCBE-68EC8FB5B81C}"/>
              </a:ext>
            </a:extLst>
          </p:cNvPr>
          <p:cNvSpPr/>
          <p:nvPr/>
        </p:nvSpPr>
        <p:spPr>
          <a:xfrm>
            <a:off x="2796967" y="2150639"/>
            <a:ext cx="792000" cy="79200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31" name="Flussdiagramm: Verbinder 30">
            <a:extLst>
              <a:ext uri="{FF2B5EF4-FFF2-40B4-BE49-F238E27FC236}">
                <a16:creationId xmlns:a16="http://schemas.microsoft.com/office/drawing/2014/main" id="{53E8F821-7121-6338-972B-CE459D9DFA05}"/>
              </a:ext>
            </a:extLst>
          </p:cNvPr>
          <p:cNvSpPr/>
          <p:nvPr/>
        </p:nvSpPr>
        <p:spPr>
          <a:xfrm>
            <a:off x="1053892" y="2150639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5F7E711-C4B7-C2A7-A3C5-D25CDADFF758}"/>
              </a:ext>
            </a:extLst>
          </p:cNvPr>
          <p:cNvCxnSpPr>
            <a:cxnSpLocks/>
          </p:cNvCxnSpPr>
          <p:nvPr/>
        </p:nvCxnSpPr>
        <p:spPr>
          <a:xfrm flipH="1">
            <a:off x="1845892" y="2546639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ussdiagramm: Verbinder 33">
            <a:extLst>
              <a:ext uri="{FF2B5EF4-FFF2-40B4-BE49-F238E27FC236}">
                <a16:creationId xmlns:a16="http://schemas.microsoft.com/office/drawing/2014/main" id="{A37A576C-2CFF-E236-6AB0-945DDACB285A}"/>
              </a:ext>
            </a:extLst>
          </p:cNvPr>
          <p:cNvSpPr/>
          <p:nvPr/>
        </p:nvSpPr>
        <p:spPr>
          <a:xfrm>
            <a:off x="2796967" y="3098986"/>
            <a:ext cx="792000" cy="792000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5B6B47DF-81C8-AB0B-9195-59065E5291B1}"/>
              </a:ext>
            </a:extLst>
          </p:cNvPr>
          <p:cNvSpPr/>
          <p:nvPr/>
        </p:nvSpPr>
        <p:spPr>
          <a:xfrm>
            <a:off x="1053892" y="3098986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3C33A01C-D0B3-F68A-BCAD-55055DB8C12B}"/>
              </a:ext>
            </a:extLst>
          </p:cNvPr>
          <p:cNvCxnSpPr>
            <a:cxnSpLocks/>
          </p:cNvCxnSpPr>
          <p:nvPr/>
        </p:nvCxnSpPr>
        <p:spPr>
          <a:xfrm flipH="1">
            <a:off x="1845892" y="3494986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51">
            <a:extLst>
              <a:ext uri="{FF2B5EF4-FFF2-40B4-BE49-F238E27FC236}">
                <a16:creationId xmlns:a16="http://schemas.microsoft.com/office/drawing/2014/main" id="{FC7E94B5-8C7B-4C3E-4796-3973BCFBFA8A}"/>
              </a:ext>
            </a:extLst>
          </p:cNvPr>
          <p:cNvSpPr/>
          <p:nvPr/>
        </p:nvSpPr>
        <p:spPr>
          <a:xfrm>
            <a:off x="2796967" y="4033149"/>
            <a:ext cx="792000" cy="792000"/>
          </a:xfrm>
          <a:prstGeom prst="flowChartConnec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5" name="Flussdiagramm: Verbinder 54">
            <a:extLst>
              <a:ext uri="{FF2B5EF4-FFF2-40B4-BE49-F238E27FC236}">
                <a16:creationId xmlns:a16="http://schemas.microsoft.com/office/drawing/2014/main" id="{4BEDB215-3727-BA91-6AAC-F3167892436B}"/>
              </a:ext>
            </a:extLst>
          </p:cNvPr>
          <p:cNvSpPr/>
          <p:nvPr/>
        </p:nvSpPr>
        <p:spPr>
          <a:xfrm>
            <a:off x="1053892" y="4033149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05F199D4-6492-2200-D439-44F5462333B2}"/>
              </a:ext>
            </a:extLst>
          </p:cNvPr>
          <p:cNvCxnSpPr>
            <a:cxnSpLocks/>
          </p:cNvCxnSpPr>
          <p:nvPr/>
        </p:nvCxnSpPr>
        <p:spPr>
          <a:xfrm flipH="1">
            <a:off x="1845892" y="4429149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49592EF7-FBE5-61BE-3566-2825DF778AA4}"/>
              </a:ext>
            </a:extLst>
          </p:cNvPr>
          <p:cNvSpPr/>
          <p:nvPr/>
        </p:nvSpPr>
        <p:spPr>
          <a:xfrm>
            <a:off x="438150" y="2020256"/>
            <a:ext cx="3378735" cy="3914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ussdiagramm: Verbinder 58">
            <a:extLst>
              <a:ext uri="{FF2B5EF4-FFF2-40B4-BE49-F238E27FC236}">
                <a16:creationId xmlns:a16="http://schemas.microsoft.com/office/drawing/2014/main" id="{EB57C46E-2496-F501-B2DE-A50040F53CBA}"/>
              </a:ext>
            </a:extLst>
          </p:cNvPr>
          <p:cNvSpPr/>
          <p:nvPr/>
        </p:nvSpPr>
        <p:spPr>
          <a:xfrm>
            <a:off x="2796967" y="4977182"/>
            <a:ext cx="792000" cy="7920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227AF8CA-BB27-F44D-4DEE-8ADB340AED3D}"/>
              </a:ext>
            </a:extLst>
          </p:cNvPr>
          <p:cNvSpPr/>
          <p:nvPr/>
        </p:nvSpPr>
        <p:spPr>
          <a:xfrm>
            <a:off x="1053892" y="4977182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87A14C9F-A0B1-FC23-2ED4-8D9D6278B08C}"/>
              </a:ext>
            </a:extLst>
          </p:cNvPr>
          <p:cNvCxnSpPr>
            <a:cxnSpLocks/>
          </p:cNvCxnSpPr>
          <p:nvPr/>
        </p:nvCxnSpPr>
        <p:spPr>
          <a:xfrm flipH="1">
            <a:off x="1845892" y="5373182"/>
            <a:ext cx="951818" cy="118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640D60E6-2C95-0775-9113-487208A05103}"/>
                  </a:ext>
                </a:extLst>
              </p:cNvPr>
              <p:cNvSpPr txBox="1"/>
              <p:nvPr/>
            </p:nvSpPr>
            <p:spPr>
              <a:xfrm>
                <a:off x="114422" y="227005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640D60E6-2C95-0775-9113-487208A05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2270058"/>
                <a:ext cx="1263198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DC7DA78A-E2CF-DF15-E650-EC71BBC057B4}"/>
                  </a:ext>
                </a:extLst>
              </p:cNvPr>
              <p:cNvSpPr txBox="1"/>
              <p:nvPr/>
            </p:nvSpPr>
            <p:spPr>
              <a:xfrm>
                <a:off x="114422" y="3280706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DC7DA78A-E2CF-DF15-E650-EC71BBC05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3280706"/>
                <a:ext cx="1263198" cy="400110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F58E739A-B224-C788-63DE-5780DAE2EE99}"/>
                  </a:ext>
                </a:extLst>
              </p:cNvPr>
              <p:cNvSpPr txBox="1"/>
              <p:nvPr/>
            </p:nvSpPr>
            <p:spPr>
              <a:xfrm>
                <a:off x="114422" y="4211841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F58E739A-B224-C788-63DE-5780DAE2E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4211841"/>
                <a:ext cx="1263198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A88A4D25-C9C2-DB88-A48B-F8AB2C789C55}"/>
                  </a:ext>
                </a:extLst>
              </p:cNvPr>
              <p:cNvSpPr txBox="1"/>
              <p:nvPr/>
            </p:nvSpPr>
            <p:spPr>
              <a:xfrm>
                <a:off x="114422" y="5126485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A88A4D25-C9C2-DB88-A48B-F8AB2C78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2" y="5126485"/>
                <a:ext cx="126319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57A08203-56BB-8574-013F-DAB0BF8D4D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1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F68D-D23B-EE31-E87F-C13F7B106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E1D750-017F-619E-15EA-0E86387B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CA505E-EF28-C5E7-8275-0197441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631F46-CE58-0C2C-9402-5076C0F0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468DBF75-8184-B9B3-D267-6DEB8D822939}"/>
              </a:ext>
            </a:extLst>
          </p:cNvPr>
          <p:cNvSpPr/>
          <p:nvPr/>
        </p:nvSpPr>
        <p:spPr>
          <a:xfrm>
            <a:off x="5422586" y="3725571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1F208987-1579-E7EA-E837-5495B96A3CC5}"/>
              </a:ext>
            </a:extLst>
          </p:cNvPr>
          <p:cNvSpPr/>
          <p:nvPr/>
        </p:nvSpPr>
        <p:spPr>
          <a:xfrm>
            <a:off x="4110497" y="5316561"/>
            <a:ext cx="792000" cy="792000"/>
          </a:xfrm>
          <a:prstGeom prst="flowChartConnec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ssdiagramm: Verbinder 16">
            <a:extLst>
              <a:ext uri="{FF2B5EF4-FFF2-40B4-BE49-F238E27FC236}">
                <a16:creationId xmlns:a16="http://schemas.microsoft.com/office/drawing/2014/main" id="{9584D6EE-7DBC-4452-EC34-91F5D793CB4C}"/>
              </a:ext>
            </a:extLst>
          </p:cNvPr>
          <p:cNvSpPr/>
          <p:nvPr/>
        </p:nvSpPr>
        <p:spPr>
          <a:xfrm>
            <a:off x="7245812" y="2708344"/>
            <a:ext cx="792000" cy="792000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5F4AE366-32EA-E762-16AD-E76845C2F010}"/>
              </a:ext>
            </a:extLst>
          </p:cNvPr>
          <p:cNvSpPr/>
          <p:nvPr/>
        </p:nvSpPr>
        <p:spPr>
          <a:xfrm>
            <a:off x="4042757" y="2536989"/>
            <a:ext cx="792000" cy="7920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008B07F-0C30-E505-D566-93F10A9B8028}"/>
              </a:ext>
            </a:extLst>
          </p:cNvPr>
          <p:cNvCxnSpPr>
            <a:cxnSpLocks/>
            <a:stCxn id="14" idx="7"/>
            <a:endCxn id="17" idx="3"/>
          </p:cNvCxnSpPr>
          <p:nvPr/>
        </p:nvCxnSpPr>
        <p:spPr>
          <a:xfrm flipV="1">
            <a:off x="6098600" y="3384358"/>
            <a:ext cx="1263198" cy="45719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A02E72C-598E-E1A2-D94C-E4E859260908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>
          <a:xfrm flipV="1">
            <a:off x="4786511" y="4401585"/>
            <a:ext cx="752061" cy="1030962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A40E192-7666-CD4A-6BF9-C2F8AAD97B09}"/>
              </a:ext>
            </a:extLst>
          </p:cNvPr>
          <p:cNvCxnSpPr>
            <a:cxnSpLocks/>
            <a:stCxn id="14" idx="1"/>
            <a:endCxn id="18" idx="5"/>
          </p:cNvCxnSpPr>
          <p:nvPr/>
        </p:nvCxnSpPr>
        <p:spPr>
          <a:xfrm flipH="1" flipV="1">
            <a:off x="4718771" y="3213003"/>
            <a:ext cx="819801" cy="62855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B0978B6-B9B3-0CD3-8373-CC648A398D03}"/>
                  </a:ext>
                </a:extLst>
              </p:cNvPr>
              <p:cNvSpPr txBox="1"/>
              <p:nvPr/>
            </p:nvSpPr>
            <p:spPr>
              <a:xfrm>
                <a:off x="5266058" y="1995273"/>
                <a:ext cx="3355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Knowledge Graph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B0978B6-B9B3-0CD3-8373-CC648A398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58" y="1995273"/>
                <a:ext cx="3355349" cy="400110"/>
              </a:xfrm>
              <a:prstGeom prst="rect">
                <a:avLst/>
              </a:prstGeom>
              <a:blipFill>
                <a:blip r:embed="rId2"/>
                <a:stretch>
                  <a:fillRect l="-2000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909B4F53-7C01-168B-C125-CF2A55C76029}"/>
              </a:ext>
            </a:extLst>
          </p:cNvPr>
          <p:cNvSpPr/>
          <p:nvPr/>
        </p:nvSpPr>
        <p:spPr>
          <a:xfrm>
            <a:off x="7153478" y="5027508"/>
            <a:ext cx="792000" cy="79200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8C39CEB-C237-2E71-628D-09544AD3F458}"/>
              </a:ext>
            </a:extLst>
          </p:cNvPr>
          <p:cNvCxnSpPr>
            <a:cxnSpLocks/>
            <a:stCxn id="14" idx="5"/>
            <a:endCxn id="2" idx="1"/>
          </p:cNvCxnSpPr>
          <p:nvPr/>
        </p:nvCxnSpPr>
        <p:spPr>
          <a:xfrm>
            <a:off x="6098600" y="4401585"/>
            <a:ext cx="1170864" cy="74190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265EAB8E-FB5C-B995-2717-CB815DA5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92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DC8A-7F59-5AE0-BFE1-B605C4541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E267896-FB53-5029-F399-D622F25FC37A}"/>
                  </a:ext>
                </a:extLst>
              </p:cNvPr>
              <p:cNvSpPr txBox="1"/>
              <p:nvPr/>
            </p:nvSpPr>
            <p:spPr>
              <a:xfrm>
                <a:off x="5266058" y="1995273"/>
                <a:ext cx="3355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Knowledge Graph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E267896-FB53-5029-F399-D622F25FC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58" y="1995273"/>
                <a:ext cx="3355349" cy="400110"/>
              </a:xfrm>
              <a:prstGeom prst="rect">
                <a:avLst/>
              </a:prstGeom>
              <a:blipFill>
                <a:blip r:embed="rId2"/>
                <a:stretch>
                  <a:fillRect l="-2000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46209E-71BD-5C1B-CF76-408D9486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8975B9-88D2-E3E6-4C8B-EDC3502B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B7DE18-FAC9-B8DD-4C65-7310D53A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8632CDAD-861E-C794-01DC-78ADBF2E5F7B}"/>
              </a:ext>
            </a:extLst>
          </p:cNvPr>
          <p:cNvSpPr/>
          <p:nvPr/>
        </p:nvSpPr>
        <p:spPr>
          <a:xfrm>
            <a:off x="4110497" y="5316561"/>
            <a:ext cx="792000" cy="792000"/>
          </a:xfrm>
          <a:prstGeom prst="flowChartConnec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ssdiagramm: Verbinder 16">
            <a:extLst>
              <a:ext uri="{FF2B5EF4-FFF2-40B4-BE49-F238E27FC236}">
                <a16:creationId xmlns:a16="http://schemas.microsoft.com/office/drawing/2014/main" id="{A5885CAA-C32A-50F8-F812-7CFA17AD3728}"/>
              </a:ext>
            </a:extLst>
          </p:cNvPr>
          <p:cNvSpPr/>
          <p:nvPr/>
        </p:nvSpPr>
        <p:spPr>
          <a:xfrm>
            <a:off x="7245812" y="2708344"/>
            <a:ext cx="792000" cy="792000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748641F3-6116-9438-0FE0-2DFDB5D57B16}"/>
              </a:ext>
            </a:extLst>
          </p:cNvPr>
          <p:cNvSpPr/>
          <p:nvPr/>
        </p:nvSpPr>
        <p:spPr>
          <a:xfrm>
            <a:off x="4042757" y="2536989"/>
            <a:ext cx="792000" cy="7920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C77994E-31F4-131E-B4C0-46D7F25822A6}"/>
              </a:ext>
            </a:extLst>
          </p:cNvPr>
          <p:cNvCxnSpPr>
            <a:cxnSpLocks/>
            <a:stCxn id="14" idx="7"/>
            <a:endCxn id="17" idx="3"/>
          </p:cNvCxnSpPr>
          <p:nvPr/>
        </p:nvCxnSpPr>
        <p:spPr>
          <a:xfrm flipV="1">
            <a:off x="6098600" y="3384358"/>
            <a:ext cx="1263198" cy="45719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901A4E3-02E1-B7C0-888D-33240C7FBD44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>
          <a:xfrm flipV="1">
            <a:off x="4786511" y="4401585"/>
            <a:ext cx="752061" cy="1030962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AF62188-F775-DDCE-6011-A2A35520672F}"/>
              </a:ext>
            </a:extLst>
          </p:cNvPr>
          <p:cNvCxnSpPr>
            <a:cxnSpLocks/>
            <a:stCxn id="14" idx="1"/>
            <a:endCxn id="18" idx="5"/>
          </p:cNvCxnSpPr>
          <p:nvPr/>
        </p:nvCxnSpPr>
        <p:spPr>
          <a:xfrm flipH="1" flipV="1">
            <a:off x="4718771" y="3213003"/>
            <a:ext cx="819801" cy="62855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51D55E31-1877-3AFB-0D39-1F5E970B5680}"/>
              </a:ext>
            </a:extLst>
          </p:cNvPr>
          <p:cNvSpPr/>
          <p:nvPr/>
        </p:nvSpPr>
        <p:spPr>
          <a:xfrm>
            <a:off x="7153478" y="5027508"/>
            <a:ext cx="792000" cy="79200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80778F-9520-E9DE-5ACC-12382ED90F59}"/>
              </a:ext>
            </a:extLst>
          </p:cNvPr>
          <p:cNvCxnSpPr>
            <a:cxnSpLocks/>
            <a:stCxn id="14" idx="5"/>
            <a:endCxn id="2" idx="1"/>
          </p:cNvCxnSpPr>
          <p:nvPr/>
        </p:nvCxnSpPr>
        <p:spPr>
          <a:xfrm>
            <a:off x="6098600" y="4401585"/>
            <a:ext cx="1170864" cy="74190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DDFABD0D-3D71-DBBB-4F95-C5102B0936D1}"/>
              </a:ext>
            </a:extLst>
          </p:cNvPr>
          <p:cNvSpPr/>
          <p:nvPr/>
        </p:nvSpPr>
        <p:spPr>
          <a:xfrm>
            <a:off x="2335517" y="1773936"/>
            <a:ext cx="5913748" cy="44635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82E4744E-9904-5DCC-006D-80A9C8B62FB0}"/>
              </a:ext>
            </a:extLst>
          </p:cNvPr>
          <p:cNvSpPr/>
          <p:nvPr/>
        </p:nvSpPr>
        <p:spPr>
          <a:xfrm>
            <a:off x="5422586" y="3725571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F3965A70-9A9A-F722-9B6A-5036A8FB6BEB}"/>
                  </a:ext>
                </a:extLst>
              </p:cNvPr>
              <p:cNvSpPr txBox="1"/>
              <p:nvPr/>
            </p:nvSpPr>
            <p:spPr>
              <a:xfrm>
                <a:off x="5475803" y="3165451"/>
                <a:ext cx="3355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Entity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ⅇ</m:t>
                    </m:r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F3965A70-9A9A-F722-9B6A-5036A8FB6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03" y="3165451"/>
                <a:ext cx="3355349" cy="400110"/>
              </a:xfrm>
              <a:prstGeom prst="rect">
                <a:avLst/>
              </a:prstGeom>
              <a:blipFill>
                <a:blip r:embed="rId3"/>
                <a:stretch>
                  <a:fillRect l="-181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9599A0AF-FB31-3B07-D159-5BC48E20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63008-147E-7903-0EEB-843AAB26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D4589FE-9122-7DD4-DF36-B6594E89CAB8}"/>
                  </a:ext>
                </a:extLst>
              </p:cNvPr>
              <p:cNvSpPr txBox="1"/>
              <p:nvPr/>
            </p:nvSpPr>
            <p:spPr>
              <a:xfrm>
                <a:off x="5475803" y="3165451"/>
                <a:ext cx="3355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Entity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ⅇ</m:t>
                    </m:r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D4589FE-9122-7DD4-DF36-B6594E89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03" y="3165451"/>
                <a:ext cx="3355349" cy="400110"/>
              </a:xfrm>
              <a:prstGeom prst="rect">
                <a:avLst/>
              </a:prstGeom>
              <a:blipFill>
                <a:blip r:embed="rId2"/>
                <a:stretch>
                  <a:fillRect l="-181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D1DCA22-EAA4-BC4B-D1EC-71CA0F6BB1BC}"/>
              </a:ext>
            </a:extLst>
          </p:cNvPr>
          <p:cNvSpPr/>
          <p:nvPr/>
        </p:nvSpPr>
        <p:spPr>
          <a:xfrm>
            <a:off x="5422586" y="3725571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D0B378-F927-3FF9-2E86-1D252984795D}"/>
                  </a:ext>
                </a:extLst>
              </p:cNvPr>
              <p:cNvSpPr txBox="1"/>
              <p:nvPr/>
            </p:nvSpPr>
            <p:spPr>
              <a:xfrm>
                <a:off x="5266058" y="1995273"/>
                <a:ext cx="3355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Knowledge Graph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D0B378-F927-3FF9-2E86-1D252984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58" y="1995273"/>
                <a:ext cx="3355349" cy="400110"/>
              </a:xfrm>
              <a:prstGeom prst="rect">
                <a:avLst/>
              </a:prstGeom>
              <a:blipFill>
                <a:blip r:embed="rId3"/>
                <a:stretch>
                  <a:fillRect l="-2000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8CD705-A771-8D8D-417D-ECFEC22A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7BF2B7-1840-7866-E87D-C29F1715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3DD5C93-99F3-EFA4-4E13-2F845F3D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</a:t>
            </a:r>
            <a:endParaRPr lang="en-US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9498AE5-0A27-1D73-3DCD-681201FFE0A3}"/>
              </a:ext>
            </a:extLst>
          </p:cNvPr>
          <p:cNvCxnSpPr>
            <a:cxnSpLocks/>
            <a:stCxn id="14" idx="7"/>
            <a:endCxn id="17" idx="3"/>
          </p:cNvCxnSpPr>
          <p:nvPr/>
        </p:nvCxnSpPr>
        <p:spPr>
          <a:xfrm flipV="1">
            <a:off x="6098600" y="3384358"/>
            <a:ext cx="1263198" cy="45719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374FD53-4832-F23E-66DB-B9F4A09F2BB8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>
          <a:xfrm flipV="1">
            <a:off x="4786511" y="4401585"/>
            <a:ext cx="752061" cy="1030962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2C0AC834-8168-559A-B36D-1066C3E863E3}"/>
              </a:ext>
            </a:extLst>
          </p:cNvPr>
          <p:cNvCxnSpPr>
            <a:cxnSpLocks/>
            <a:stCxn id="14" idx="1"/>
            <a:endCxn id="18" idx="5"/>
          </p:cNvCxnSpPr>
          <p:nvPr/>
        </p:nvCxnSpPr>
        <p:spPr>
          <a:xfrm flipH="1" flipV="1">
            <a:off x="4718771" y="3213003"/>
            <a:ext cx="819801" cy="62855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6A4A8BD6-224C-9399-5787-96EB5C822C77}"/>
              </a:ext>
            </a:extLst>
          </p:cNvPr>
          <p:cNvCxnSpPr>
            <a:cxnSpLocks/>
            <a:stCxn id="14" idx="5"/>
            <a:endCxn id="2" idx="1"/>
          </p:cNvCxnSpPr>
          <p:nvPr/>
        </p:nvCxnSpPr>
        <p:spPr>
          <a:xfrm>
            <a:off x="6098600" y="4401585"/>
            <a:ext cx="1170864" cy="74190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674FC22-0C40-D9F2-CBF0-29B0A80B501D}"/>
              </a:ext>
            </a:extLst>
          </p:cNvPr>
          <p:cNvSpPr/>
          <p:nvPr/>
        </p:nvSpPr>
        <p:spPr>
          <a:xfrm>
            <a:off x="3727158" y="1764792"/>
            <a:ext cx="5913748" cy="44362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ussdiagramm: Verbinder 16">
            <a:extLst>
              <a:ext uri="{FF2B5EF4-FFF2-40B4-BE49-F238E27FC236}">
                <a16:creationId xmlns:a16="http://schemas.microsoft.com/office/drawing/2014/main" id="{F7A4A89A-A27D-2282-5E18-7D05A5B64B06}"/>
              </a:ext>
            </a:extLst>
          </p:cNvPr>
          <p:cNvSpPr/>
          <p:nvPr/>
        </p:nvSpPr>
        <p:spPr>
          <a:xfrm>
            <a:off x="7245812" y="2708344"/>
            <a:ext cx="792000" cy="792000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1D3FDBAE-FE4F-523C-B2F9-B0605BDF1D35}"/>
              </a:ext>
            </a:extLst>
          </p:cNvPr>
          <p:cNvSpPr/>
          <p:nvPr/>
        </p:nvSpPr>
        <p:spPr>
          <a:xfrm>
            <a:off x="7153478" y="5027508"/>
            <a:ext cx="792000" cy="79200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5B697514-AC44-12C4-C8FF-0570819F60A3}"/>
              </a:ext>
            </a:extLst>
          </p:cNvPr>
          <p:cNvSpPr/>
          <p:nvPr/>
        </p:nvSpPr>
        <p:spPr>
          <a:xfrm>
            <a:off x="4042757" y="2536989"/>
            <a:ext cx="792000" cy="7920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3D107FE-3718-2F14-A465-D4D80F83AA41}"/>
              </a:ext>
            </a:extLst>
          </p:cNvPr>
          <p:cNvSpPr/>
          <p:nvPr/>
        </p:nvSpPr>
        <p:spPr>
          <a:xfrm>
            <a:off x="4110497" y="5316561"/>
            <a:ext cx="792000" cy="792000"/>
          </a:xfrm>
          <a:prstGeom prst="flowChartConnec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C4FC94-A70D-7FA3-D90B-1D83660DF27A}"/>
              </a:ext>
            </a:extLst>
          </p:cNvPr>
          <p:cNvSpPr txBox="1"/>
          <p:nvPr/>
        </p:nvSpPr>
        <p:spPr>
          <a:xfrm>
            <a:off x="8599729" y="3514836"/>
            <a:ext cx="1263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Entities</a:t>
            </a:r>
            <a:br>
              <a:rPr lang="de-DE" sz="2000" b="1" dirty="0"/>
            </a:br>
            <a:r>
              <a:rPr lang="de-DE" sz="2000" b="1" dirty="0"/>
              <a:t>Literals</a:t>
            </a:r>
            <a:br>
              <a:rPr lang="de-DE" sz="2000" b="1" dirty="0"/>
            </a:br>
            <a:r>
              <a:rPr lang="de-DE" sz="2000" b="1" dirty="0"/>
              <a:t>Classes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C3630A8-A15F-4FDE-E1D2-1B249CC385C1}"/>
                  </a:ext>
                </a:extLst>
              </p:cNvPr>
              <p:cNvSpPr txBox="1"/>
              <p:nvPr/>
            </p:nvSpPr>
            <p:spPr>
              <a:xfrm>
                <a:off x="7618130" y="2532879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C3630A8-A15F-4FDE-E1D2-1B249CC38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30" y="2532879"/>
                <a:ext cx="126319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F0739A3-9C6D-CE22-B61C-85F0052DB601}"/>
                  </a:ext>
                </a:extLst>
              </p:cNvPr>
              <p:cNvSpPr txBox="1"/>
              <p:nvPr/>
            </p:nvSpPr>
            <p:spPr>
              <a:xfrm>
                <a:off x="7406213" y="5657744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F0739A3-9C6D-CE22-B61C-85F0052D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213" y="5657744"/>
                <a:ext cx="1263198" cy="4001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E08832D-A0B0-42F8-5400-8F1F96647602}"/>
                  </a:ext>
                </a:extLst>
              </p:cNvPr>
              <p:cNvSpPr txBox="1"/>
              <p:nvPr/>
            </p:nvSpPr>
            <p:spPr>
              <a:xfrm>
                <a:off x="3171605" y="5395606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E08832D-A0B0-42F8-5400-8F1F96647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05" y="5395606"/>
                <a:ext cx="126319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68510B8-657C-A16E-15A9-366888A8C8C2}"/>
                  </a:ext>
                </a:extLst>
              </p:cNvPr>
              <p:cNvSpPr txBox="1"/>
              <p:nvPr/>
            </p:nvSpPr>
            <p:spPr>
              <a:xfrm>
                <a:off x="3505137" y="2060464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68510B8-657C-A16E-15A9-366888A8C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137" y="2060464"/>
                <a:ext cx="1263198" cy="400110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CE678339-C193-92FD-F1D7-9A13ED364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09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E32E-891F-99E0-193A-56EE8ED8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8BD0983-541D-F202-1BF7-1287EBAC569B}"/>
                  </a:ext>
                </a:extLst>
              </p:cNvPr>
              <p:cNvSpPr txBox="1"/>
              <p:nvPr/>
            </p:nvSpPr>
            <p:spPr>
              <a:xfrm>
                <a:off x="5475803" y="3165451"/>
                <a:ext cx="3355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Entity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ⅇ</m:t>
                    </m:r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8BD0983-541D-F202-1BF7-1287EBAC5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03" y="3165451"/>
                <a:ext cx="3355349" cy="400110"/>
              </a:xfrm>
              <a:prstGeom prst="rect">
                <a:avLst/>
              </a:prstGeom>
              <a:blipFill>
                <a:blip r:embed="rId2"/>
                <a:stretch>
                  <a:fillRect l="-181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81ACA6A-3D08-69E3-B47E-70300600ED6C}"/>
                  </a:ext>
                </a:extLst>
              </p:cNvPr>
              <p:cNvSpPr txBox="1"/>
              <p:nvPr/>
            </p:nvSpPr>
            <p:spPr>
              <a:xfrm>
                <a:off x="5266058" y="1995273"/>
                <a:ext cx="3355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Knowledge Graph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81ACA6A-3D08-69E3-B47E-70300600E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58" y="1995273"/>
                <a:ext cx="3355349" cy="400110"/>
              </a:xfrm>
              <a:prstGeom prst="rect">
                <a:avLst/>
              </a:prstGeom>
              <a:blipFill>
                <a:blip r:embed="rId3"/>
                <a:stretch>
                  <a:fillRect l="-2000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1EB3BE9-AB47-BB7C-F95C-9CAED6AB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6EBF2D-0667-873B-64D7-6B024ABF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1078EAD-1DEA-6886-0A31-8DC2D8BB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</a:t>
            </a:r>
            <a:endParaRPr lang="en-US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9E5E006-8904-C7A9-1934-6DE9E266BF42}"/>
              </a:ext>
            </a:extLst>
          </p:cNvPr>
          <p:cNvCxnSpPr>
            <a:cxnSpLocks/>
            <a:stCxn id="14" idx="7"/>
            <a:endCxn id="17" idx="3"/>
          </p:cNvCxnSpPr>
          <p:nvPr/>
        </p:nvCxnSpPr>
        <p:spPr>
          <a:xfrm flipV="1">
            <a:off x="6098600" y="3384358"/>
            <a:ext cx="1263198" cy="45719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C632070-5CD2-1EB8-3FC7-EC2EEED96C7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>
          <a:xfrm flipV="1">
            <a:off x="4786511" y="4401585"/>
            <a:ext cx="752061" cy="1030962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E65B803D-1087-1444-7EDA-28E0B8966E7E}"/>
              </a:ext>
            </a:extLst>
          </p:cNvPr>
          <p:cNvCxnSpPr>
            <a:cxnSpLocks/>
            <a:stCxn id="14" idx="1"/>
            <a:endCxn id="18" idx="5"/>
          </p:cNvCxnSpPr>
          <p:nvPr/>
        </p:nvCxnSpPr>
        <p:spPr>
          <a:xfrm flipH="1" flipV="1">
            <a:off x="4718771" y="3213003"/>
            <a:ext cx="819801" cy="62855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Verbinder 16">
            <a:extLst>
              <a:ext uri="{FF2B5EF4-FFF2-40B4-BE49-F238E27FC236}">
                <a16:creationId xmlns:a16="http://schemas.microsoft.com/office/drawing/2014/main" id="{6908E129-5A36-0031-8DB6-72FFE6D9B243}"/>
              </a:ext>
            </a:extLst>
          </p:cNvPr>
          <p:cNvSpPr/>
          <p:nvPr/>
        </p:nvSpPr>
        <p:spPr>
          <a:xfrm>
            <a:off x="7245812" y="2708344"/>
            <a:ext cx="792000" cy="792000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5D9D92C5-5174-6CBA-CBE4-F5E7BCFECEBA}"/>
              </a:ext>
            </a:extLst>
          </p:cNvPr>
          <p:cNvSpPr/>
          <p:nvPr/>
        </p:nvSpPr>
        <p:spPr>
          <a:xfrm>
            <a:off x="4042757" y="2536989"/>
            <a:ext cx="792000" cy="7920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3FBD6A2B-CAF5-D6C3-22C8-5BC8ED8DADC7}"/>
              </a:ext>
            </a:extLst>
          </p:cNvPr>
          <p:cNvSpPr/>
          <p:nvPr/>
        </p:nvSpPr>
        <p:spPr>
          <a:xfrm>
            <a:off x="4110497" y="5316561"/>
            <a:ext cx="792000" cy="792000"/>
          </a:xfrm>
          <a:prstGeom prst="flowChartConnector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95ECF2-0F64-99AD-8FF4-FC69ADC08801}"/>
              </a:ext>
            </a:extLst>
          </p:cNvPr>
          <p:cNvSpPr txBox="1"/>
          <p:nvPr/>
        </p:nvSpPr>
        <p:spPr>
          <a:xfrm>
            <a:off x="8599729" y="3514836"/>
            <a:ext cx="1263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Entities</a:t>
            </a:r>
            <a:br>
              <a:rPr lang="de-DE" sz="2000" b="1" dirty="0"/>
            </a:br>
            <a:r>
              <a:rPr lang="de-DE" sz="2000" b="1" dirty="0"/>
              <a:t>Literals</a:t>
            </a:r>
            <a:br>
              <a:rPr lang="de-DE" sz="2000" b="1" dirty="0"/>
            </a:br>
            <a:r>
              <a:rPr lang="de-DE" sz="2000" b="1" dirty="0"/>
              <a:t>Classes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FCB5F47-40CE-AC70-6B91-0986FC37A75D}"/>
                  </a:ext>
                </a:extLst>
              </p:cNvPr>
              <p:cNvSpPr txBox="1"/>
              <p:nvPr/>
            </p:nvSpPr>
            <p:spPr>
              <a:xfrm>
                <a:off x="7618130" y="2532879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FCB5F47-40CE-AC70-6B91-0986FC37A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30" y="2532879"/>
                <a:ext cx="1263198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099DB2-3254-52DA-04D0-46C1B38288A2}"/>
                  </a:ext>
                </a:extLst>
              </p:cNvPr>
              <p:cNvSpPr txBox="1"/>
              <p:nvPr/>
            </p:nvSpPr>
            <p:spPr>
              <a:xfrm>
                <a:off x="7406213" y="5657744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099DB2-3254-52DA-04D0-46C1B382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213" y="5657744"/>
                <a:ext cx="1263198" cy="4001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1F1E6A7-DE1F-AB9E-48F5-F921C56B029C}"/>
                  </a:ext>
                </a:extLst>
              </p:cNvPr>
              <p:cNvSpPr txBox="1"/>
              <p:nvPr/>
            </p:nvSpPr>
            <p:spPr>
              <a:xfrm>
                <a:off x="3171605" y="5395606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1F1E6A7-DE1F-AB9E-48F5-F921C56B0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05" y="5395606"/>
                <a:ext cx="1263198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28BDEC4-B312-84D1-FB61-C3EBA2C8974F}"/>
                  </a:ext>
                </a:extLst>
              </p:cNvPr>
              <p:cNvSpPr txBox="1"/>
              <p:nvPr/>
            </p:nvSpPr>
            <p:spPr>
              <a:xfrm>
                <a:off x="3505137" y="2060464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28BDEC4-B312-84D1-FB61-C3EBA2C8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137" y="2060464"/>
                <a:ext cx="1263198" cy="400110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09F2A4EC-BBB8-FCEB-3BE1-5DD799F6A391}"/>
              </a:ext>
            </a:extLst>
          </p:cNvPr>
          <p:cNvSpPr/>
          <p:nvPr/>
        </p:nvSpPr>
        <p:spPr>
          <a:xfrm>
            <a:off x="3257490" y="1857253"/>
            <a:ext cx="6853084" cy="43437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D4E60CCB-52B6-4257-9C02-C3A5469D0F43}"/>
              </a:ext>
            </a:extLst>
          </p:cNvPr>
          <p:cNvSpPr/>
          <p:nvPr/>
        </p:nvSpPr>
        <p:spPr>
          <a:xfrm>
            <a:off x="5422586" y="3725571"/>
            <a:ext cx="792000" cy="79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551689A1-2F3A-FD67-B809-F2FA0EEAC0A9}"/>
              </a:ext>
            </a:extLst>
          </p:cNvPr>
          <p:cNvSpPr/>
          <p:nvPr/>
        </p:nvSpPr>
        <p:spPr>
          <a:xfrm>
            <a:off x="7153478" y="5027508"/>
            <a:ext cx="792000" cy="79200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819F2331-0A77-A85E-DEBA-F930157B13E5}"/>
              </a:ext>
            </a:extLst>
          </p:cNvPr>
          <p:cNvCxnSpPr>
            <a:cxnSpLocks/>
            <a:stCxn id="14" idx="5"/>
            <a:endCxn id="2" idx="1"/>
          </p:cNvCxnSpPr>
          <p:nvPr/>
        </p:nvCxnSpPr>
        <p:spPr>
          <a:xfrm>
            <a:off x="6098600" y="4401585"/>
            <a:ext cx="1170864" cy="74190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3EF7546-052D-BD26-FAC2-6F75B555ED22}"/>
                  </a:ext>
                </a:extLst>
              </p:cNvPr>
              <p:cNvSpPr txBox="1"/>
              <p:nvPr/>
            </p:nvSpPr>
            <p:spPr>
              <a:xfrm>
                <a:off x="9166945" y="5592970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Triple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3EF7546-052D-BD26-FAC2-6F75B555E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945" y="5592970"/>
                <a:ext cx="1263198" cy="400110"/>
              </a:xfrm>
              <a:prstGeom prst="rect">
                <a:avLst/>
              </a:prstGeom>
              <a:blipFill>
                <a:blip r:embed="rId8"/>
                <a:stretch>
                  <a:fillRect l="-5314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C37E2CEF-E36B-F588-2ECD-94133102AB6E}"/>
              </a:ext>
            </a:extLst>
          </p:cNvPr>
          <p:cNvSpPr txBox="1"/>
          <p:nvPr/>
        </p:nvSpPr>
        <p:spPr>
          <a:xfrm>
            <a:off x="6204210" y="3757063"/>
            <a:ext cx="18705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tx1"/>
                </a:solidFill>
              </a:rPr>
              <a:t>Subject</a:t>
            </a:r>
            <a:endParaRPr lang="de-DE" sz="1600" b="1" dirty="0">
              <a:solidFill>
                <a:schemeClr val="tx1"/>
              </a:solidFill>
            </a:endParaRPr>
          </a:p>
          <a:p>
            <a:r>
              <a:rPr lang="de-DE" sz="1400" i="1" dirty="0"/>
              <a:t>e.g. „Ellen J. Sirleaf“</a:t>
            </a:r>
            <a:endParaRPr lang="en-US" sz="1400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04F761F-3D5F-361C-F2DA-6F4083E7AE39}"/>
              </a:ext>
            </a:extLst>
          </p:cNvPr>
          <p:cNvSpPr txBox="1"/>
          <p:nvPr/>
        </p:nvSpPr>
        <p:spPr>
          <a:xfrm>
            <a:off x="7118958" y="5838128"/>
            <a:ext cx="1733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tx1"/>
                </a:solidFill>
              </a:rPr>
              <a:t>Object</a:t>
            </a:r>
            <a:endParaRPr lang="de-DE" sz="1600" b="1" dirty="0">
              <a:solidFill>
                <a:schemeClr val="tx1"/>
              </a:solidFill>
            </a:endParaRPr>
          </a:p>
          <a:p>
            <a:r>
              <a:rPr lang="de-DE" sz="1400" i="1" dirty="0"/>
              <a:t>e.g. „Monrovia“</a:t>
            </a:r>
            <a:endParaRPr lang="en-US" sz="1400" i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A3EE64-227E-4C29-452F-054D92D83547}"/>
              </a:ext>
            </a:extLst>
          </p:cNvPr>
          <p:cNvSpPr txBox="1"/>
          <p:nvPr/>
        </p:nvSpPr>
        <p:spPr>
          <a:xfrm>
            <a:off x="5632317" y="4747789"/>
            <a:ext cx="1430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tx1"/>
                </a:solidFill>
              </a:rPr>
              <a:t>Predicate</a:t>
            </a:r>
            <a:endParaRPr lang="de-DE" sz="1600" b="1" dirty="0">
              <a:solidFill>
                <a:schemeClr val="tx1"/>
              </a:solidFill>
            </a:endParaRPr>
          </a:p>
          <a:p>
            <a:r>
              <a:rPr lang="de-DE" sz="1400" i="1" dirty="0"/>
              <a:t>e.g. </a:t>
            </a:r>
            <a:r>
              <a:rPr lang="de-DE" sz="1400" i="1" dirty="0" err="1"/>
              <a:t>born_in</a:t>
            </a:r>
            <a:endParaRPr lang="en-US" sz="1400" i="1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0AAE4A7-B3A0-B13F-EAD9-0F4CDB5D84EF}"/>
              </a:ext>
            </a:extLst>
          </p:cNvPr>
          <p:cNvSpPr/>
          <p:nvPr/>
        </p:nvSpPr>
        <p:spPr>
          <a:xfrm rot="1838696">
            <a:off x="4984675" y="3623337"/>
            <a:ext cx="4307358" cy="26250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510FBA5-2E15-72F6-26A4-0C1EB2BB2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68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BDBB5-DA83-7BB9-32A2-50864AD34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529DD3-F5F2-D2A0-A029-3B30B3F0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6B7676-6919-6BCE-1699-584337CA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017FF4C-C966-D7EA-D4C7-CAFE6035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Entity </a:t>
            </a:r>
            <a:r>
              <a:rPr lang="de-DE" dirty="0" err="1"/>
              <a:t>Summarization</a:t>
            </a:r>
            <a:r>
              <a:rPr lang="de-DE" dirty="0"/>
              <a:t> - Formula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507139-28E7-4C00-1BBA-280EB87019D0}"/>
              </a:ext>
            </a:extLst>
          </p:cNvPr>
          <p:cNvSpPr txBox="1"/>
          <p:nvPr/>
        </p:nvSpPr>
        <p:spPr>
          <a:xfrm>
            <a:off x="6550486" y="-452743"/>
            <a:ext cx="168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/>
              <a:t>ES(e)</a:t>
            </a:r>
            <a:endParaRPr lang="en-US" sz="2000" b="1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BFAEAD-CA3E-7933-2556-1A3E5F926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07" y="2645700"/>
            <a:ext cx="7773357" cy="949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59392CA-0C32-A433-A065-8361AA395FCE}"/>
                  </a:ext>
                </a:extLst>
              </p:cNvPr>
              <p:cNvSpPr txBox="1"/>
              <p:nvPr/>
            </p:nvSpPr>
            <p:spPr>
              <a:xfrm>
                <a:off x="3031236" y="3554969"/>
                <a:ext cx="2606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		Triple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59392CA-0C32-A433-A065-8361AA395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236" y="3554969"/>
                <a:ext cx="2606291" cy="369332"/>
              </a:xfrm>
              <a:prstGeom prst="rect">
                <a:avLst/>
              </a:prstGeom>
              <a:blipFill>
                <a:blip r:embed="rId3"/>
                <a:stretch>
                  <a:fillRect l="-3505" t="-22951" r="-6776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B887A1-1E42-C4CB-4F4F-0F54C44DDA35}"/>
                  </a:ext>
                </a:extLst>
              </p:cNvPr>
              <p:cNvSpPr txBox="1"/>
              <p:nvPr/>
            </p:nvSpPr>
            <p:spPr>
              <a:xfrm>
                <a:off x="3031236" y="4411456"/>
                <a:ext cx="69522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𝐷𝑒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sc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dirty="0"/>
                  <a:t> 	All triples in </a:t>
                </a:r>
                <a:r>
                  <a:rPr lang="en-US" i="1" dirty="0"/>
                  <a:t>T</a:t>
                </a:r>
                <a:r>
                  <a:rPr lang="en-US" dirty="0"/>
                  <a:t> associated with entity </a:t>
                </a:r>
                <a:r>
                  <a:rPr lang="en-US" i="1" dirty="0"/>
                  <a:t>e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B887A1-1E42-C4CB-4F4F-0F54C44DD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236" y="4411456"/>
                <a:ext cx="6952288" cy="369332"/>
              </a:xfrm>
              <a:prstGeom prst="rect">
                <a:avLst/>
              </a:prstGeom>
              <a:blipFill>
                <a:blip r:embed="rId4"/>
                <a:stretch>
                  <a:fillRect l="-1490" t="-25000" r="-1840" b="-5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3CBB559-B5D8-787C-09C1-921F26241C0C}"/>
                  </a:ext>
                </a:extLst>
              </p:cNvPr>
              <p:cNvSpPr txBox="1"/>
              <p:nvPr/>
            </p:nvSpPr>
            <p:spPr>
              <a:xfrm>
                <a:off x="3031236" y="4755618"/>
                <a:ext cx="62260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dirty="0"/>
                  <a:t> 	Entity summarization for entity </a:t>
                </a:r>
                <a:r>
                  <a:rPr lang="en-US" i="1" dirty="0"/>
                  <a:t>e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3CBB559-B5D8-787C-09C1-921F2624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236" y="4755618"/>
                <a:ext cx="6226063" cy="369332"/>
              </a:xfrm>
              <a:prstGeom prst="rect">
                <a:avLst/>
              </a:prstGeom>
              <a:blipFill>
                <a:blip r:embed="rId5"/>
                <a:stretch>
                  <a:fillRect l="-1663" t="-22951" r="-2055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1C21BECA-6DFF-E172-664F-D6B904B7F10B}"/>
                  </a:ext>
                </a:extLst>
              </p:cNvPr>
              <p:cNvSpPr txBox="1"/>
              <p:nvPr/>
            </p:nvSpPr>
            <p:spPr>
              <a:xfrm>
                <a:off x="3031236" y="5121639"/>
                <a:ext cx="4706417" cy="405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/>
                  <a:t>       		</a:t>
                </a:r>
                <a:r>
                  <a:rPr lang="en-US" dirty="0">
                    <a:solidFill>
                      <a:schemeClr val="tx1"/>
                    </a:solidFill>
                  </a:rPr>
                  <a:t>Assigned </a:t>
                </a:r>
                <a:r>
                  <a:rPr lang="en-US" dirty="0"/>
                  <a:t>triple score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1C21BECA-6DFF-E172-664F-D6B904B7F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236" y="5121639"/>
                <a:ext cx="4706417" cy="405367"/>
              </a:xfrm>
              <a:prstGeom prst="rect">
                <a:avLst/>
              </a:prstGeom>
              <a:blipFill>
                <a:blip r:embed="rId6"/>
                <a:stretch>
                  <a:fillRect l="-2202" t="-22388" r="-3109" b="-35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7F20965-E121-21D0-9BEF-74D6225B926C}"/>
                  </a:ext>
                </a:extLst>
              </p:cNvPr>
              <p:cNvSpPr txBox="1"/>
              <p:nvPr/>
            </p:nvSpPr>
            <p:spPr>
              <a:xfrm>
                <a:off x="3031236" y="3983212"/>
                <a:ext cx="43136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		Knowledge Graph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7F20965-E121-21D0-9BEF-74D6225B9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236" y="3983212"/>
                <a:ext cx="4313681" cy="369332"/>
              </a:xfrm>
              <a:prstGeom prst="rect">
                <a:avLst/>
              </a:prstGeom>
              <a:blipFill>
                <a:blip r:embed="rId7"/>
                <a:stretch>
                  <a:fillRect l="-2401" t="-22951" r="-3531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DBEB5453-28A6-08FF-08E1-738BB0C312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3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4327D-34C5-9E26-6215-DFD3F588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F3B12E-B52F-8B90-58E4-97EEBD09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C08CC05-D381-08DB-BE70-43CF645D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65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A8F6EA-2BEE-4339-EB5C-F1CE1CCC2F85}"/>
              </a:ext>
            </a:extLst>
          </p:cNvPr>
          <p:cNvSpPr txBox="1"/>
          <p:nvPr/>
        </p:nvSpPr>
        <p:spPr>
          <a:xfrm>
            <a:off x="3667125" y="3044279"/>
            <a:ext cx="4857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err="1"/>
              <a:t>Related</a:t>
            </a:r>
            <a:r>
              <a:rPr lang="de-DE" sz="4400" b="1" dirty="0"/>
              <a:t> Work</a:t>
            </a:r>
            <a:endParaRPr lang="en-US" sz="4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9DD2F8-118D-3CB0-A428-B8ADE3FBE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C862D-556C-0EDC-B900-2A5D14478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834732-7F77-69C4-0FE7-DB1AAE2C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8A9C59-7C26-8F18-3D47-BCB7699C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66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4B0456E-DE89-69D2-320D-D20ACA34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94" y="265631"/>
            <a:ext cx="3899696" cy="6064179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0EAB569F-D087-E397-83BC-6F7FD0FC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ESA (2019)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1">
                <a:extLst>
                  <a:ext uri="{FF2B5EF4-FFF2-40B4-BE49-F238E27FC236}">
                    <a16:creationId xmlns:a16="http://schemas.microsoft.com/office/drawing/2014/main" id="{55894B11-40D7-ACFC-C26A-911AEF359E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583512"/>
                <a:ext cx="5562600" cy="4486472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Compute </a:t>
                </a:r>
                <a:r>
                  <a:rPr lang="de-DE" dirty="0" err="1"/>
                  <a:t>attention</a:t>
                </a:r>
                <a:r>
                  <a:rPr lang="de-DE" dirty="0"/>
                  <a:t> </a:t>
                </a:r>
                <a:r>
                  <a:rPr lang="de-DE" dirty="0" err="1"/>
                  <a:t>weight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triple</a:t>
                </a:r>
                <a:r>
                  <a:rPr lang="de-DE" dirty="0"/>
                  <a:t>, </a:t>
                </a:r>
                <a:r>
                  <a:rPr lang="de-DE" dirty="0" err="1"/>
                  <a:t>indicating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relevance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summarization</a:t>
                </a:r>
                <a:endParaRPr lang="de-DE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 Output </a:t>
                </a:r>
                <a:r>
                  <a:rPr lang="de-DE" dirty="0" err="1">
                    <a:solidFill>
                      <a:srgbClr val="FF0000"/>
                    </a:solidFill>
                  </a:rPr>
                  <a:t>vector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from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BiLSTM</a:t>
                </a:r>
                <a:endParaRPr lang="de-DE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 Summary </a:t>
                </a:r>
                <a:r>
                  <a:rPr lang="de-DE" dirty="0" err="1">
                    <a:solidFill>
                      <a:srgbClr val="FF0000"/>
                    </a:solidFill>
                  </a:rPr>
                  <a:t>vector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de-DE" dirty="0">
                  <a:solidFill>
                    <a:srgbClr val="FF0000"/>
                  </a:solidFill>
                </a:endParaRPr>
              </a:p>
              <a:p>
                <a:endParaRPr lang="de-DE" dirty="0">
                  <a:solidFill>
                    <a:srgbClr val="FF0000"/>
                  </a:solidFill>
                </a:endParaRPr>
              </a:p>
              <a:p>
                <a:r>
                  <a:rPr lang="de-DE" dirty="0">
                    <a:solidFill>
                      <a:srgbClr val="FF0000"/>
                    </a:solidFill>
                  </a:rPr>
                  <a:t>Parameters (e.g. in </a:t>
                </a:r>
                <a:r>
                  <a:rPr lang="de-DE" dirty="0" err="1">
                    <a:solidFill>
                      <a:srgbClr val="FF0000"/>
                    </a:solidFill>
                  </a:rPr>
                  <a:t>BiLSTM</a:t>
                </a:r>
                <a:r>
                  <a:rPr lang="de-DE" dirty="0">
                    <a:solidFill>
                      <a:srgbClr val="FF0000"/>
                    </a:solidFill>
                  </a:rPr>
                  <a:t>) </a:t>
                </a:r>
                <a:r>
                  <a:rPr lang="de-DE" dirty="0" err="1">
                    <a:solidFill>
                      <a:srgbClr val="FF0000"/>
                    </a:solidFill>
                  </a:rPr>
                  <a:t>are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updated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based</a:t>
                </a:r>
                <a:r>
                  <a:rPr lang="de-DE" dirty="0">
                    <a:solidFill>
                      <a:srgbClr val="FF0000"/>
                    </a:solidFill>
                  </a:rPr>
                  <a:t> on </a:t>
                </a:r>
                <a:r>
                  <a:rPr lang="de-DE" dirty="0" err="1">
                    <a:solidFill>
                      <a:srgbClr val="FF0000"/>
                    </a:solidFill>
                  </a:rPr>
                  <a:t>cross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entropy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loss</a:t>
                </a:r>
                <a:r>
                  <a:rPr lang="de-DE" dirty="0">
                    <a:solidFill>
                      <a:srgbClr val="FF0000"/>
                    </a:solidFill>
                  </a:rPr>
                  <a:t> and </a:t>
                </a:r>
                <a:r>
                  <a:rPr lang="de-DE" dirty="0" err="1">
                    <a:solidFill>
                      <a:srgbClr val="FF0000"/>
                    </a:solidFill>
                  </a:rPr>
                  <a:t>backpropagation</a:t>
                </a:r>
                <a:endParaRPr lang="de-DE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Inhaltsplatzhalter 1">
                <a:extLst>
                  <a:ext uri="{FF2B5EF4-FFF2-40B4-BE49-F238E27FC236}">
                    <a16:creationId xmlns:a16="http://schemas.microsoft.com/office/drawing/2014/main" id="{55894B11-40D7-ACFC-C26A-911AEF359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583512"/>
                <a:ext cx="5562600" cy="4486472"/>
              </a:xfrm>
              <a:blipFill>
                <a:blip r:embed="rId3"/>
                <a:stretch>
                  <a:fillRect l="-110" t="-3261" b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0DD997F5-EF63-F6F4-E19E-3B0596672A9D}"/>
              </a:ext>
            </a:extLst>
          </p:cNvPr>
          <p:cNvSpPr/>
          <p:nvPr/>
        </p:nvSpPr>
        <p:spPr>
          <a:xfrm>
            <a:off x="6166992" y="1685925"/>
            <a:ext cx="4029305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FB5FC9-CA64-0463-AA04-F9AF010A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536" y="3971925"/>
            <a:ext cx="3087306" cy="7078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2D0C429-B2A6-A0D5-1CAF-B1FA7DB4B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50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CA51-9AE3-5B68-A1A2-493AEA8EF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8145763-DF54-1870-A93D-BBED86D4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F95AAC-C6F5-EC6F-3A2A-DC2D7C19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7BE0C0D-819F-54E5-9A37-00F43673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PageRank (2007)</a:t>
            </a:r>
            <a:endParaRPr lang="en-US" dirty="0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C0C6E050-E6CC-BD7B-B613-6B4BF4B6DDCA}"/>
              </a:ext>
            </a:extLst>
          </p:cNvPr>
          <p:cNvSpPr/>
          <p:nvPr/>
        </p:nvSpPr>
        <p:spPr>
          <a:xfrm>
            <a:off x="723157" y="2059010"/>
            <a:ext cx="792000" cy="792000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843356C1-464E-0465-3277-9031BAF905E0}"/>
              </a:ext>
            </a:extLst>
          </p:cNvPr>
          <p:cNvSpPr/>
          <p:nvPr/>
        </p:nvSpPr>
        <p:spPr>
          <a:xfrm>
            <a:off x="1515157" y="4129096"/>
            <a:ext cx="792000" cy="792000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1CBB5204-38D6-AC9A-F8F0-BC3922AA2D23}"/>
              </a:ext>
            </a:extLst>
          </p:cNvPr>
          <p:cNvSpPr/>
          <p:nvPr/>
        </p:nvSpPr>
        <p:spPr>
          <a:xfrm>
            <a:off x="2717964" y="2371053"/>
            <a:ext cx="792000" cy="792000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405C5D4-6B83-012D-1B26-587111893A2F}"/>
                  </a:ext>
                </a:extLst>
              </p:cNvPr>
              <p:cNvSpPr txBox="1"/>
              <p:nvPr/>
            </p:nvSpPr>
            <p:spPr>
              <a:xfrm>
                <a:off x="-103599" y="1924986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405C5D4-6B83-012D-1B26-587111893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599" y="1924986"/>
                <a:ext cx="1263198" cy="400110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3819C0D-3E68-3B5D-AC5B-AC7C14FD1517}"/>
                  </a:ext>
                </a:extLst>
              </p:cNvPr>
              <p:cNvSpPr txBox="1"/>
              <p:nvPr/>
            </p:nvSpPr>
            <p:spPr>
              <a:xfrm>
                <a:off x="2734285" y="190202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3819C0D-3E68-3B5D-AC5B-AC7C14FD1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285" y="1902028"/>
                <a:ext cx="1263198" cy="4001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48AE401-1E9F-7E2E-FCFE-661AE86163BB}"/>
                  </a:ext>
                </a:extLst>
              </p:cNvPr>
              <p:cNvSpPr txBox="1"/>
              <p:nvPr/>
            </p:nvSpPr>
            <p:spPr>
              <a:xfrm>
                <a:off x="1159599" y="500448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48AE401-1E9F-7E2E-FCFE-661AE8616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99" y="5004488"/>
                <a:ext cx="126319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41AE2F7-FF36-EC9C-4F17-DB8FC2C6E000}"/>
              </a:ext>
            </a:extLst>
          </p:cNvPr>
          <p:cNvSpPr txBox="1"/>
          <p:nvPr/>
        </p:nvSpPr>
        <p:spPr>
          <a:xfrm>
            <a:off x="2275571" y="3359110"/>
            <a:ext cx="2012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/>
              <a:t>e.g. </a:t>
            </a:r>
            <a:r>
              <a:rPr lang="de-DE" sz="1400" i="1" dirty="0" err="1"/>
              <a:t>co-occurence</a:t>
            </a:r>
            <a:r>
              <a:rPr lang="de-DE" sz="1400" i="1" dirty="0"/>
              <a:t>, </a:t>
            </a:r>
            <a:r>
              <a:rPr lang="de-DE" sz="1400" i="1" dirty="0" err="1"/>
              <a:t>semantic</a:t>
            </a:r>
            <a:r>
              <a:rPr lang="de-DE" sz="1400" i="1" dirty="0"/>
              <a:t> </a:t>
            </a:r>
            <a:r>
              <a:rPr lang="de-DE" sz="1400" i="1" dirty="0" err="1"/>
              <a:t>similartiy</a:t>
            </a:r>
            <a:endParaRPr lang="en-US" sz="1400" i="1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79190C0-7CF2-77D0-CE05-93198B3A1D34}"/>
              </a:ext>
            </a:extLst>
          </p:cNvPr>
          <p:cNvCxnSpPr>
            <a:cxnSpLocks/>
          </p:cNvCxnSpPr>
          <p:nvPr/>
        </p:nvCxnSpPr>
        <p:spPr>
          <a:xfrm flipV="1">
            <a:off x="2275571" y="2862559"/>
            <a:ext cx="175922" cy="70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38FDFD-372A-17A2-11CF-DDCB792DE004}"/>
              </a:ext>
            </a:extLst>
          </p:cNvPr>
          <p:cNvCxnSpPr>
            <a:cxnSpLocks/>
          </p:cNvCxnSpPr>
          <p:nvPr/>
        </p:nvCxnSpPr>
        <p:spPr>
          <a:xfrm flipH="1">
            <a:off x="1899725" y="3570287"/>
            <a:ext cx="378234" cy="13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769753E-027B-0B5C-C441-53417A7CF3A2}"/>
                  </a:ext>
                </a:extLst>
              </p:cNvPr>
              <p:cNvSpPr txBox="1"/>
              <p:nvPr/>
            </p:nvSpPr>
            <p:spPr>
              <a:xfrm>
                <a:off x="860066" y="1618020"/>
                <a:ext cx="15421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= 0.33</a:t>
                </a:r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769753E-027B-0B5C-C441-53417A7CF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66" y="1618020"/>
                <a:ext cx="1542153" cy="307777"/>
              </a:xfrm>
              <a:prstGeom prst="rect">
                <a:avLst/>
              </a:prstGeom>
              <a:blipFill>
                <a:blip r:embed="rId5"/>
                <a:stretch>
                  <a:fillRect l="-5534" t="-23529" r="-9091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1C6B787-6C0B-5DD5-F7E6-528EF1EB59D6}"/>
                  </a:ext>
                </a:extLst>
              </p:cNvPr>
              <p:cNvSpPr txBox="1"/>
              <p:nvPr/>
            </p:nvSpPr>
            <p:spPr>
              <a:xfrm>
                <a:off x="3704057" y="2525862"/>
                <a:ext cx="15481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= 0.33</a:t>
                </a: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A1C6B787-6C0B-5DD5-F7E6-528EF1EB5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57" y="2525862"/>
                <a:ext cx="1548116" cy="307777"/>
              </a:xfrm>
              <a:prstGeom prst="rect">
                <a:avLst/>
              </a:prstGeom>
              <a:blipFill>
                <a:blip r:embed="rId6"/>
                <a:stretch>
                  <a:fillRect l="-5906" t="-23529" r="-8661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6FB93FA3-0E2A-1E3B-29E0-6FDD4556F1EB}"/>
                  </a:ext>
                </a:extLst>
              </p:cNvPr>
              <p:cNvSpPr txBox="1"/>
              <p:nvPr/>
            </p:nvSpPr>
            <p:spPr>
              <a:xfrm>
                <a:off x="2524683" y="4371207"/>
                <a:ext cx="15481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= 0.33</a:t>
                </a: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6FB93FA3-0E2A-1E3B-29E0-6FDD4556F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683" y="4371207"/>
                <a:ext cx="1548116" cy="307777"/>
              </a:xfrm>
              <a:prstGeom prst="rect">
                <a:avLst/>
              </a:prstGeom>
              <a:blipFill>
                <a:blip r:embed="rId7"/>
                <a:stretch>
                  <a:fillRect l="-5512" t="-23529" r="-9055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Grafik 4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11A80C7-B16A-0359-A321-4C33E82BB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92" y="3757347"/>
            <a:ext cx="3778759" cy="767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07E1FD02-0ED4-CC1A-7569-3487108071E8}"/>
                  </a:ext>
                </a:extLst>
              </p:cNvPr>
              <p:cNvSpPr/>
              <p:nvPr/>
            </p:nvSpPr>
            <p:spPr>
              <a:xfrm>
                <a:off x="3903082" y="1544631"/>
                <a:ext cx="1445079" cy="30777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Iteration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smtClean="0"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r>
                  <a:rPr lang="de-DE" sz="1400" dirty="0"/>
                  <a:t> = 1</a:t>
                </a:r>
                <a:endParaRPr lang="en-US" sz="1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07E1FD02-0ED4-CC1A-7569-348710807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82" y="1544631"/>
                <a:ext cx="1445079" cy="307777"/>
              </a:xfrm>
              <a:prstGeom prst="rect">
                <a:avLst/>
              </a:prstGeom>
              <a:blipFill>
                <a:blip r:embed="rId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B9361E2-9A14-7F39-9BC9-D41EAC774C48}"/>
              </a:ext>
            </a:extLst>
          </p:cNvPr>
          <p:cNvCxnSpPr>
            <a:stCxn id="13" idx="4"/>
            <a:endCxn id="15" idx="1"/>
          </p:cNvCxnSpPr>
          <p:nvPr/>
        </p:nvCxnSpPr>
        <p:spPr>
          <a:xfrm>
            <a:off x="1119157" y="2851010"/>
            <a:ext cx="511986" cy="1394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90069E9-284A-BD77-3875-536E19FBADF6}"/>
              </a:ext>
            </a:extLst>
          </p:cNvPr>
          <p:cNvCxnSpPr>
            <a:cxnSpLocks/>
            <a:stCxn id="15" idx="0"/>
            <a:endCxn id="13" idx="5"/>
          </p:cNvCxnSpPr>
          <p:nvPr/>
        </p:nvCxnSpPr>
        <p:spPr>
          <a:xfrm flipH="1" flipV="1">
            <a:off x="1399171" y="2735024"/>
            <a:ext cx="511986" cy="1394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E0655A4-A165-9D7F-D696-EE18BEBD2CF6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1515157" y="2455010"/>
            <a:ext cx="1202807" cy="31204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3DCFBD-924D-A2BD-B20D-53882A691E83}"/>
              </a:ext>
            </a:extLst>
          </p:cNvPr>
          <p:cNvCxnSpPr>
            <a:cxnSpLocks/>
            <a:stCxn id="16" idx="1"/>
            <a:endCxn id="13" idx="7"/>
          </p:cNvCxnSpPr>
          <p:nvPr/>
        </p:nvCxnSpPr>
        <p:spPr>
          <a:xfrm flipH="1" flipV="1">
            <a:off x="1399171" y="2174996"/>
            <a:ext cx="1434779" cy="31204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7C98F9D8-E449-B45F-51A2-50107A3F6E10}"/>
              </a:ext>
            </a:extLst>
          </p:cNvPr>
          <p:cNvSpPr txBox="1"/>
          <p:nvPr/>
        </p:nvSpPr>
        <p:spPr>
          <a:xfrm>
            <a:off x="7741066" y="3009164"/>
            <a:ext cx="224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/>
              <a:t>constant</a:t>
            </a:r>
            <a:r>
              <a:rPr lang="de-DE" sz="1400" i="1" dirty="0"/>
              <a:t> </a:t>
            </a:r>
            <a:r>
              <a:rPr lang="de-DE" sz="1400" i="1" dirty="0" err="1"/>
              <a:t>damping</a:t>
            </a:r>
            <a:r>
              <a:rPr lang="de-DE" sz="1400" i="1" dirty="0"/>
              <a:t> </a:t>
            </a:r>
            <a:r>
              <a:rPr lang="de-DE" sz="1400" i="1" dirty="0" err="1"/>
              <a:t>factor</a:t>
            </a:r>
            <a:endParaRPr lang="en-US" sz="1400" i="1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28F81C4-D1AA-4376-F9C3-C343296D7288}"/>
              </a:ext>
            </a:extLst>
          </p:cNvPr>
          <p:cNvCxnSpPr>
            <a:cxnSpLocks/>
          </p:cNvCxnSpPr>
          <p:nvPr/>
        </p:nvCxnSpPr>
        <p:spPr>
          <a:xfrm flipH="1">
            <a:off x="8237764" y="3316941"/>
            <a:ext cx="318407" cy="565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3CB665E-D2CB-FCBD-BAFE-39DAF622BDD0}"/>
              </a:ext>
            </a:extLst>
          </p:cNvPr>
          <p:cNvCxnSpPr>
            <a:cxnSpLocks/>
          </p:cNvCxnSpPr>
          <p:nvPr/>
        </p:nvCxnSpPr>
        <p:spPr>
          <a:xfrm>
            <a:off x="8556171" y="3316941"/>
            <a:ext cx="187779" cy="565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26A4359-5105-97D5-4B3A-4A8BDC5CCF4D}"/>
              </a:ext>
            </a:extLst>
          </p:cNvPr>
          <p:cNvCxnSpPr>
            <a:cxnSpLocks/>
          </p:cNvCxnSpPr>
          <p:nvPr/>
        </p:nvCxnSpPr>
        <p:spPr>
          <a:xfrm flipV="1">
            <a:off x="8862993" y="4613670"/>
            <a:ext cx="220605" cy="484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FECEA2E4-C9FE-83C6-9B52-3328C6C979A6}"/>
                  </a:ext>
                </a:extLst>
              </p:cNvPr>
              <p:cNvSpPr txBox="1"/>
              <p:nvPr/>
            </p:nvSpPr>
            <p:spPr>
              <a:xfrm>
                <a:off x="7794113" y="5182240"/>
                <a:ext cx="2243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i="1" dirty="0"/>
                  <a:t>all </a:t>
                </a:r>
                <a:r>
                  <a:rPr lang="de-DE" sz="1400" i="1" dirty="0" err="1"/>
                  <a:t>triples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with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incoming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edge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to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current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triple</a:t>
                </a:r>
                <a:r>
                  <a:rPr lang="de-DE" sz="14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FECEA2E4-C9FE-83C6-9B52-3328C6C9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113" y="5182240"/>
                <a:ext cx="2243855" cy="523220"/>
              </a:xfrm>
              <a:prstGeom prst="rect">
                <a:avLst/>
              </a:prstGeom>
              <a:blipFill>
                <a:blip r:embed="rId10"/>
                <a:stretch>
                  <a:fillRect l="-815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DF1D5E4-DB2E-7CBC-2AE8-85F7BAA1237A}"/>
              </a:ext>
            </a:extLst>
          </p:cNvPr>
          <p:cNvCxnSpPr>
            <a:cxnSpLocks/>
          </p:cNvCxnSpPr>
          <p:nvPr/>
        </p:nvCxnSpPr>
        <p:spPr>
          <a:xfrm flipH="1" flipV="1">
            <a:off x="10288599" y="4292877"/>
            <a:ext cx="448792" cy="242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B389BDC-8DE1-41A7-9510-243502AA7A8B}"/>
                  </a:ext>
                </a:extLst>
              </p:cNvPr>
              <p:cNvSpPr txBox="1"/>
              <p:nvPr/>
            </p:nvSpPr>
            <p:spPr>
              <a:xfrm>
                <a:off x="9820666" y="4599673"/>
                <a:ext cx="2243855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i="1" dirty="0" err="1">
                    <a:latin typeface="+mj-lt"/>
                  </a:rPr>
                  <a:t>number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of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outgoing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edges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from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triple</a:t>
                </a:r>
                <a:r>
                  <a:rPr lang="de-DE" sz="1400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B389BDC-8DE1-41A7-9510-243502AA7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666" y="4599673"/>
                <a:ext cx="2243855" cy="540533"/>
              </a:xfrm>
              <a:prstGeom prst="rect">
                <a:avLst/>
              </a:prstGeom>
              <a:blipFill>
                <a:blip r:embed="rId11"/>
                <a:stretch>
                  <a:fillRect l="-815" t="-2273" r="-543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EAC7521-402D-B493-E1CB-B9BD74E7270A}"/>
                  </a:ext>
                </a:extLst>
              </p:cNvPr>
              <p:cNvSpPr txBox="1"/>
              <p:nvPr/>
            </p:nvSpPr>
            <p:spPr>
              <a:xfrm>
                <a:off x="5679281" y="4659486"/>
                <a:ext cx="16327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i="1" dirty="0"/>
                  <a:t>PageRank score </a:t>
                </a:r>
                <a:r>
                  <a:rPr lang="de-DE" sz="1400" i="1" dirty="0" err="1"/>
                  <a:t>for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triple</a:t>
                </a:r>
                <a:r>
                  <a:rPr lang="de-DE" sz="14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400" i="1" dirty="0"/>
                  <a:t> </a:t>
                </a:r>
                <a:endParaRPr lang="en-US" sz="1400" i="1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EAC7521-402D-B493-E1CB-B9BD74E7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281" y="4659486"/>
                <a:ext cx="1632798" cy="523220"/>
              </a:xfrm>
              <a:prstGeom prst="rect">
                <a:avLst/>
              </a:prstGeom>
              <a:blipFill>
                <a:blip r:embed="rId12"/>
                <a:stretch>
                  <a:fillRect l="-1124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BE36E3F5-72C4-81A2-8481-6D8DA5A61D0C}"/>
              </a:ext>
            </a:extLst>
          </p:cNvPr>
          <p:cNvCxnSpPr>
            <a:cxnSpLocks/>
          </p:cNvCxnSpPr>
          <p:nvPr/>
        </p:nvCxnSpPr>
        <p:spPr>
          <a:xfrm flipV="1">
            <a:off x="6495680" y="4207857"/>
            <a:ext cx="335084" cy="391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0628E20E-A928-53EC-08E7-383E694BDE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13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D4C4-06FC-E646-AE99-B81A0ED9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10E019-C822-27E3-3BDF-F3C8666E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2A421F-29B0-DE10-D0ED-D9BEF35E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5DAFCFF-E6B9-1228-5181-D8A645BB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PageRank (2007)</a:t>
            </a:r>
            <a:endParaRPr lang="en-US" dirty="0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88722613-2F9B-A3C6-D6F8-AB08385DA298}"/>
              </a:ext>
            </a:extLst>
          </p:cNvPr>
          <p:cNvSpPr/>
          <p:nvPr/>
        </p:nvSpPr>
        <p:spPr>
          <a:xfrm>
            <a:off x="723157" y="2059010"/>
            <a:ext cx="792000" cy="792000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ADA8850B-6276-DC48-CDB9-DF9D1AA5C315}"/>
              </a:ext>
            </a:extLst>
          </p:cNvPr>
          <p:cNvSpPr/>
          <p:nvPr/>
        </p:nvSpPr>
        <p:spPr>
          <a:xfrm>
            <a:off x="1515157" y="4129096"/>
            <a:ext cx="792000" cy="792000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096E0735-CA58-BF97-636B-F88327A6D4A4}"/>
              </a:ext>
            </a:extLst>
          </p:cNvPr>
          <p:cNvSpPr/>
          <p:nvPr/>
        </p:nvSpPr>
        <p:spPr>
          <a:xfrm>
            <a:off x="2717964" y="2371053"/>
            <a:ext cx="792000" cy="792000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87C8FA9F-ACA4-8714-1111-737410D48505}"/>
                  </a:ext>
                </a:extLst>
              </p:cNvPr>
              <p:cNvSpPr txBox="1"/>
              <p:nvPr/>
            </p:nvSpPr>
            <p:spPr>
              <a:xfrm>
                <a:off x="-103599" y="1924986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87C8FA9F-ACA4-8714-1111-737410D48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599" y="1924986"/>
                <a:ext cx="1263198" cy="400110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FC05A82-C8A0-6C07-00FF-78D855BD6EE1}"/>
                  </a:ext>
                </a:extLst>
              </p:cNvPr>
              <p:cNvSpPr txBox="1"/>
              <p:nvPr/>
            </p:nvSpPr>
            <p:spPr>
              <a:xfrm>
                <a:off x="2734285" y="190202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FC05A82-C8A0-6C07-00FF-78D855BD6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285" y="1902028"/>
                <a:ext cx="1263198" cy="4001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432179B-60F8-A27C-2942-27291DD06E87}"/>
                  </a:ext>
                </a:extLst>
              </p:cNvPr>
              <p:cNvSpPr txBox="1"/>
              <p:nvPr/>
            </p:nvSpPr>
            <p:spPr>
              <a:xfrm>
                <a:off x="1159599" y="500448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432179B-60F8-A27C-2942-27291DD0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99" y="5004488"/>
                <a:ext cx="126319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FF1D518C-0393-EB50-D608-4E79E474CCDB}"/>
              </a:ext>
            </a:extLst>
          </p:cNvPr>
          <p:cNvSpPr txBox="1"/>
          <p:nvPr/>
        </p:nvSpPr>
        <p:spPr>
          <a:xfrm>
            <a:off x="2275571" y="3359110"/>
            <a:ext cx="2012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/>
              <a:t>e.g. </a:t>
            </a:r>
            <a:r>
              <a:rPr lang="de-DE" sz="1400" i="1" dirty="0" err="1"/>
              <a:t>co-occurence</a:t>
            </a:r>
            <a:r>
              <a:rPr lang="de-DE" sz="1400" i="1" dirty="0"/>
              <a:t>, </a:t>
            </a:r>
            <a:r>
              <a:rPr lang="de-DE" sz="1400" i="1" dirty="0" err="1"/>
              <a:t>semantic</a:t>
            </a:r>
            <a:r>
              <a:rPr lang="de-DE" sz="1400" i="1" dirty="0"/>
              <a:t> </a:t>
            </a:r>
            <a:r>
              <a:rPr lang="de-DE" sz="1400" i="1" dirty="0" err="1"/>
              <a:t>similartiy</a:t>
            </a:r>
            <a:endParaRPr lang="en-US" sz="1400" i="1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7F65827-780B-EA82-1591-9D96DFF187BA}"/>
              </a:ext>
            </a:extLst>
          </p:cNvPr>
          <p:cNvCxnSpPr>
            <a:cxnSpLocks/>
          </p:cNvCxnSpPr>
          <p:nvPr/>
        </p:nvCxnSpPr>
        <p:spPr>
          <a:xfrm flipV="1">
            <a:off x="2275571" y="2862559"/>
            <a:ext cx="175922" cy="70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6C05431-E5F1-E930-FEA8-1DEFF79F7E69}"/>
              </a:ext>
            </a:extLst>
          </p:cNvPr>
          <p:cNvCxnSpPr>
            <a:cxnSpLocks/>
          </p:cNvCxnSpPr>
          <p:nvPr/>
        </p:nvCxnSpPr>
        <p:spPr>
          <a:xfrm flipH="1">
            <a:off x="1899725" y="3570287"/>
            <a:ext cx="378234" cy="13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88CD3FF5-1A35-A280-61FD-E2D3625DA36C}"/>
                  </a:ext>
                </a:extLst>
              </p:cNvPr>
              <p:cNvSpPr txBox="1"/>
              <p:nvPr/>
            </p:nvSpPr>
            <p:spPr>
              <a:xfrm>
                <a:off x="860066" y="1618020"/>
                <a:ext cx="15421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= 0.71</a:t>
                </a:r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88CD3FF5-1A35-A280-61FD-E2D3625DA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66" y="1618020"/>
                <a:ext cx="1542153" cy="307777"/>
              </a:xfrm>
              <a:prstGeom prst="rect">
                <a:avLst/>
              </a:prstGeom>
              <a:blipFill>
                <a:blip r:embed="rId5"/>
                <a:stretch>
                  <a:fillRect l="-5534" t="-23529" r="-9091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FD7BCEF-0568-B820-D821-CC2D7E38A253}"/>
                  </a:ext>
                </a:extLst>
              </p:cNvPr>
              <p:cNvSpPr txBox="1"/>
              <p:nvPr/>
            </p:nvSpPr>
            <p:spPr>
              <a:xfrm>
                <a:off x="3704057" y="2525862"/>
                <a:ext cx="15481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= 0.29</a:t>
                </a: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FD7BCEF-0568-B820-D821-CC2D7E38A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57" y="2525862"/>
                <a:ext cx="1548116" cy="307777"/>
              </a:xfrm>
              <a:prstGeom prst="rect">
                <a:avLst/>
              </a:prstGeom>
              <a:blipFill>
                <a:blip r:embed="rId6"/>
                <a:stretch>
                  <a:fillRect l="-5906" t="-23529" r="-8661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2E200653-847E-7AC5-DB9F-83EC5272E1B5}"/>
                  </a:ext>
                </a:extLst>
              </p:cNvPr>
              <p:cNvSpPr txBox="1"/>
              <p:nvPr/>
            </p:nvSpPr>
            <p:spPr>
              <a:xfrm>
                <a:off x="2524683" y="4371207"/>
                <a:ext cx="15481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= 0.29</a:t>
                </a: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2E200653-847E-7AC5-DB9F-83EC5272E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683" y="4371207"/>
                <a:ext cx="1548116" cy="307777"/>
              </a:xfrm>
              <a:prstGeom prst="rect">
                <a:avLst/>
              </a:prstGeom>
              <a:blipFill>
                <a:blip r:embed="rId7"/>
                <a:stretch>
                  <a:fillRect l="-5512" t="-23529" r="-9055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Grafik 4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2D424C7-7A75-E787-D893-C5B930FDA2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92" y="3757347"/>
            <a:ext cx="3778759" cy="767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E9FC4276-AB19-E6F9-FBBC-5B17F0A54823}"/>
                  </a:ext>
                </a:extLst>
              </p:cNvPr>
              <p:cNvSpPr/>
              <p:nvPr/>
            </p:nvSpPr>
            <p:spPr>
              <a:xfrm>
                <a:off x="3903082" y="1544631"/>
                <a:ext cx="1445079" cy="30777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Iteration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smtClean="0"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r>
                  <a:rPr lang="de-DE" sz="1400" dirty="0"/>
                  <a:t> = 2</a:t>
                </a:r>
                <a:endParaRPr lang="en-US" sz="1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E9FC4276-AB19-E6F9-FBBC-5B17F0A54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82" y="1544631"/>
                <a:ext cx="1445079" cy="307777"/>
              </a:xfrm>
              <a:prstGeom prst="rect">
                <a:avLst/>
              </a:prstGeom>
              <a:blipFill>
                <a:blip r:embed="rId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A9217E6-1A91-CE25-661D-81A6D9A497F0}"/>
              </a:ext>
            </a:extLst>
          </p:cNvPr>
          <p:cNvCxnSpPr>
            <a:stCxn id="13" idx="4"/>
            <a:endCxn id="15" idx="1"/>
          </p:cNvCxnSpPr>
          <p:nvPr/>
        </p:nvCxnSpPr>
        <p:spPr>
          <a:xfrm>
            <a:off x="1119157" y="2851010"/>
            <a:ext cx="511986" cy="1394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5542F2F-2438-6164-47F5-178D6BCE8C81}"/>
              </a:ext>
            </a:extLst>
          </p:cNvPr>
          <p:cNvCxnSpPr>
            <a:cxnSpLocks/>
            <a:stCxn id="15" idx="0"/>
            <a:endCxn id="13" idx="5"/>
          </p:cNvCxnSpPr>
          <p:nvPr/>
        </p:nvCxnSpPr>
        <p:spPr>
          <a:xfrm flipH="1" flipV="1">
            <a:off x="1399171" y="2735024"/>
            <a:ext cx="511986" cy="1394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6C5FA7A-FC7A-2665-8A61-7FD1D125EDA3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1515157" y="2455010"/>
            <a:ext cx="1202807" cy="31204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3FDF24-35D8-2E24-B06B-82210CCA05A0}"/>
              </a:ext>
            </a:extLst>
          </p:cNvPr>
          <p:cNvCxnSpPr>
            <a:cxnSpLocks/>
            <a:stCxn id="16" idx="1"/>
            <a:endCxn id="13" idx="7"/>
          </p:cNvCxnSpPr>
          <p:nvPr/>
        </p:nvCxnSpPr>
        <p:spPr>
          <a:xfrm flipH="1" flipV="1">
            <a:off x="1399171" y="2174996"/>
            <a:ext cx="1434779" cy="31204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E3E1AC2-197F-EDF9-A3DE-BE9C136D039E}"/>
              </a:ext>
            </a:extLst>
          </p:cNvPr>
          <p:cNvSpPr txBox="1"/>
          <p:nvPr/>
        </p:nvSpPr>
        <p:spPr>
          <a:xfrm>
            <a:off x="7741066" y="3009164"/>
            <a:ext cx="224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/>
              <a:t>constant</a:t>
            </a:r>
            <a:r>
              <a:rPr lang="de-DE" sz="1400" i="1" dirty="0"/>
              <a:t> </a:t>
            </a:r>
            <a:r>
              <a:rPr lang="de-DE" sz="1400" i="1" dirty="0" err="1"/>
              <a:t>damping</a:t>
            </a:r>
            <a:r>
              <a:rPr lang="de-DE" sz="1400" i="1" dirty="0"/>
              <a:t> </a:t>
            </a:r>
            <a:r>
              <a:rPr lang="de-DE" sz="1400" i="1" dirty="0" err="1"/>
              <a:t>factor</a:t>
            </a:r>
            <a:endParaRPr lang="en-US" sz="1400" i="1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CD0B6A6-9D25-B8AD-2DC9-A06CBC7A6952}"/>
              </a:ext>
            </a:extLst>
          </p:cNvPr>
          <p:cNvCxnSpPr>
            <a:cxnSpLocks/>
          </p:cNvCxnSpPr>
          <p:nvPr/>
        </p:nvCxnSpPr>
        <p:spPr>
          <a:xfrm flipH="1">
            <a:off x="8237764" y="3316941"/>
            <a:ext cx="318407" cy="565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F162F36-1711-A476-DCE8-342C847D6898}"/>
              </a:ext>
            </a:extLst>
          </p:cNvPr>
          <p:cNvCxnSpPr>
            <a:cxnSpLocks/>
          </p:cNvCxnSpPr>
          <p:nvPr/>
        </p:nvCxnSpPr>
        <p:spPr>
          <a:xfrm>
            <a:off x="8556171" y="3316941"/>
            <a:ext cx="187779" cy="565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0D39904-5374-1C3E-7014-6D9E87C8BA6C}"/>
              </a:ext>
            </a:extLst>
          </p:cNvPr>
          <p:cNvCxnSpPr>
            <a:cxnSpLocks/>
          </p:cNvCxnSpPr>
          <p:nvPr/>
        </p:nvCxnSpPr>
        <p:spPr>
          <a:xfrm flipV="1">
            <a:off x="8862993" y="4613670"/>
            <a:ext cx="220605" cy="484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5D77619A-CB89-7700-50A3-1A9136CD7562}"/>
                  </a:ext>
                </a:extLst>
              </p:cNvPr>
              <p:cNvSpPr txBox="1"/>
              <p:nvPr/>
            </p:nvSpPr>
            <p:spPr>
              <a:xfrm>
                <a:off x="7794113" y="5182240"/>
                <a:ext cx="2243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i="1" dirty="0"/>
                  <a:t>all </a:t>
                </a:r>
                <a:r>
                  <a:rPr lang="de-DE" sz="1400" i="1" dirty="0" err="1"/>
                  <a:t>triples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with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incoming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edge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to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current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triple</a:t>
                </a:r>
                <a:r>
                  <a:rPr lang="de-DE" sz="14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5D77619A-CB89-7700-50A3-1A9136CD7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113" y="5182240"/>
                <a:ext cx="2243855" cy="523220"/>
              </a:xfrm>
              <a:prstGeom prst="rect">
                <a:avLst/>
              </a:prstGeom>
              <a:blipFill>
                <a:blip r:embed="rId10"/>
                <a:stretch>
                  <a:fillRect l="-815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8456F08-124B-9502-2935-62E77F25C23A}"/>
              </a:ext>
            </a:extLst>
          </p:cNvPr>
          <p:cNvCxnSpPr>
            <a:cxnSpLocks/>
          </p:cNvCxnSpPr>
          <p:nvPr/>
        </p:nvCxnSpPr>
        <p:spPr>
          <a:xfrm flipH="1" flipV="1">
            <a:off x="10288599" y="4292877"/>
            <a:ext cx="448792" cy="242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57BBF29-B52E-3B6D-63FD-F1915B5CD6A2}"/>
                  </a:ext>
                </a:extLst>
              </p:cNvPr>
              <p:cNvSpPr txBox="1"/>
              <p:nvPr/>
            </p:nvSpPr>
            <p:spPr>
              <a:xfrm>
                <a:off x="9820666" y="4599673"/>
                <a:ext cx="2243855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i="1" dirty="0" err="1">
                    <a:latin typeface="+mj-lt"/>
                  </a:rPr>
                  <a:t>number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of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outgoing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edges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from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triple</a:t>
                </a:r>
                <a:r>
                  <a:rPr lang="de-DE" sz="1400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57BBF29-B52E-3B6D-63FD-F1915B5CD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666" y="4599673"/>
                <a:ext cx="2243855" cy="540533"/>
              </a:xfrm>
              <a:prstGeom prst="rect">
                <a:avLst/>
              </a:prstGeom>
              <a:blipFill>
                <a:blip r:embed="rId11"/>
                <a:stretch>
                  <a:fillRect l="-815" t="-2273" r="-543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AA47A0-7A92-E5CD-B2EF-3E87C01F4F1B}"/>
                  </a:ext>
                </a:extLst>
              </p:cNvPr>
              <p:cNvSpPr txBox="1"/>
              <p:nvPr/>
            </p:nvSpPr>
            <p:spPr>
              <a:xfrm>
                <a:off x="5679281" y="4659486"/>
                <a:ext cx="16327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i="1" dirty="0"/>
                  <a:t>PageRank score </a:t>
                </a:r>
                <a:r>
                  <a:rPr lang="de-DE" sz="1400" i="1" dirty="0" err="1"/>
                  <a:t>for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triple</a:t>
                </a:r>
                <a:r>
                  <a:rPr lang="de-DE" sz="14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400" i="1" dirty="0"/>
                  <a:t> </a:t>
                </a:r>
                <a:endParaRPr lang="en-US" sz="1400" i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D0AA47A0-7A92-E5CD-B2EF-3E87C01F4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281" y="4659486"/>
                <a:ext cx="1632798" cy="523220"/>
              </a:xfrm>
              <a:prstGeom prst="rect">
                <a:avLst/>
              </a:prstGeom>
              <a:blipFill>
                <a:blip r:embed="rId12"/>
                <a:stretch>
                  <a:fillRect l="-1124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0B1BE46-9F95-20AD-2EB7-66AE626F1423}"/>
              </a:ext>
            </a:extLst>
          </p:cNvPr>
          <p:cNvCxnSpPr>
            <a:cxnSpLocks/>
          </p:cNvCxnSpPr>
          <p:nvPr/>
        </p:nvCxnSpPr>
        <p:spPr>
          <a:xfrm flipV="1">
            <a:off x="6495680" y="4207857"/>
            <a:ext cx="335084" cy="391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4FC8D7B1-8850-24CD-E58C-CFECD355B024}"/>
              </a:ext>
            </a:extLst>
          </p:cNvPr>
          <p:cNvSpPr/>
          <p:nvPr/>
        </p:nvSpPr>
        <p:spPr>
          <a:xfrm>
            <a:off x="3903082" y="1907365"/>
            <a:ext cx="2377911" cy="3077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Repeat </a:t>
            </a:r>
            <a:r>
              <a:rPr lang="de-DE" sz="1400" dirty="0" err="1"/>
              <a:t>until</a:t>
            </a:r>
            <a:r>
              <a:rPr lang="de-DE" sz="1400" dirty="0"/>
              <a:t> </a:t>
            </a:r>
            <a:r>
              <a:rPr lang="de-DE" sz="1400" dirty="0" err="1"/>
              <a:t>convergence</a:t>
            </a:r>
            <a:r>
              <a:rPr lang="de-DE" sz="1400" dirty="0"/>
              <a:t>…</a:t>
            </a:r>
            <a:endParaRPr lang="en-US" sz="14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00CBA85E-B7C4-6B8C-20DA-79FD73C929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191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D2B60-1D44-9C07-D669-D09AF7E62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87EF09-F606-F013-BC06-206D16A3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125B92-5C9B-EBDF-16BD-CB87FC2F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F9909B4-5AFE-9E5D-0DDC-A5829D71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PageRank (2007)</a:t>
            </a:r>
            <a:endParaRPr lang="en-US" dirty="0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0C51D272-5F67-36AD-F0F7-E9B835AC65DF}"/>
              </a:ext>
            </a:extLst>
          </p:cNvPr>
          <p:cNvSpPr/>
          <p:nvPr/>
        </p:nvSpPr>
        <p:spPr>
          <a:xfrm>
            <a:off x="723157" y="2059010"/>
            <a:ext cx="792000" cy="792000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DF90BAB3-A39C-090E-0607-A11063C57E7A}"/>
              </a:ext>
            </a:extLst>
          </p:cNvPr>
          <p:cNvSpPr/>
          <p:nvPr/>
        </p:nvSpPr>
        <p:spPr>
          <a:xfrm>
            <a:off x="1515157" y="4129096"/>
            <a:ext cx="792000" cy="792000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9DA60AFB-1F8C-D30B-0C1E-B2005CC6F7FE}"/>
              </a:ext>
            </a:extLst>
          </p:cNvPr>
          <p:cNvSpPr/>
          <p:nvPr/>
        </p:nvSpPr>
        <p:spPr>
          <a:xfrm>
            <a:off x="2717964" y="2371053"/>
            <a:ext cx="792000" cy="792000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0A7E93C-D146-70AF-2994-66C10D641CDB}"/>
                  </a:ext>
                </a:extLst>
              </p:cNvPr>
              <p:cNvSpPr txBox="1"/>
              <p:nvPr/>
            </p:nvSpPr>
            <p:spPr>
              <a:xfrm>
                <a:off x="-103599" y="1924986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0A7E93C-D146-70AF-2994-66C10D641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599" y="1924986"/>
                <a:ext cx="1263198" cy="400110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6C251321-557E-4F4A-3A8F-4A0662A929BD}"/>
                  </a:ext>
                </a:extLst>
              </p:cNvPr>
              <p:cNvSpPr txBox="1"/>
              <p:nvPr/>
            </p:nvSpPr>
            <p:spPr>
              <a:xfrm>
                <a:off x="2734285" y="190202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6C251321-557E-4F4A-3A8F-4A0662A9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285" y="1902028"/>
                <a:ext cx="1263198" cy="4001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7B7140C-9E81-553C-7097-A704D87F41DB}"/>
                  </a:ext>
                </a:extLst>
              </p:cNvPr>
              <p:cNvSpPr txBox="1"/>
              <p:nvPr/>
            </p:nvSpPr>
            <p:spPr>
              <a:xfrm>
                <a:off x="1159599" y="5004488"/>
                <a:ext cx="1263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7B7140C-9E81-553C-7097-A704D87F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99" y="5004488"/>
                <a:ext cx="126319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93BE45E-AD28-D0C9-E6FC-CDE85DDAB0C9}"/>
              </a:ext>
            </a:extLst>
          </p:cNvPr>
          <p:cNvSpPr txBox="1"/>
          <p:nvPr/>
        </p:nvSpPr>
        <p:spPr>
          <a:xfrm>
            <a:off x="2275571" y="3359110"/>
            <a:ext cx="2012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/>
              <a:t>e.g. </a:t>
            </a:r>
            <a:r>
              <a:rPr lang="de-DE" sz="1400" i="1" dirty="0" err="1"/>
              <a:t>co-occurence</a:t>
            </a:r>
            <a:r>
              <a:rPr lang="de-DE" sz="1400" i="1" dirty="0"/>
              <a:t>, </a:t>
            </a:r>
            <a:r>
              <a:rPr lang="de-DE" sz="1400" i="1" dirty="0" err="1"/>
              <a:t>semantic</a:t>
            </a:r>
            <a:r>
              <a:rPr lang="de-DE" sz="1400" i="1" dirty="0"/>
              <a:t> </a:t>
            </a:r>
            <a:r>
              <a:rPr lang="de-DE" sz="1400" i="1" dirty="0" err="1"/>
              <a:t>similartiy</a:t>
            </a:r>
            <a:endParaRPr lang="en-US" sz="1400" i="1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DE2F9EA-FC97-8C09-6AA1-A0D07E770893}"/>
              </a:ext>
            </a:extLst>
          </p:cNvPr>
          <p:cNvCxnSpPr>
            <a:cxnSpLocks/>
          </p:cNvCxnSpPr>
          <p:nvPr/>
        </p:nvCxnSpPr>
        <p:spPr>
          <a:xfrm flipV="1">
            <a:off x="2275571" y="2862559"/>
            <a:ext cx="175922" cy="70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CCD31D4-A040-8AF5-7DC6-5F9AEAFF24F6}"/>
              </a:ext>
            </a:extLst>
          </p:cNvPr>
          <p:cNvCxnSpPr>
            <a:cxnSpLocks/>
          </p:cNvCxnSpPr>
          <p:nvPr/>
        </p:nvCxnSpPr>
        <p:spPr>
          <a:xfrm flipH="1">
            <a:off x="1899725" y="3570287"/>
            <a:ext cx="378234" cy="13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C0F1F62-EC25-ABA1-B6E6-AE71BC5F995F}"/>
                  </a:ext>
                </a:extLst>
              </p:cNvPr>
              <p:cNvSpPr txBox="1"/>
              <p:nvPr/>
            </p:nvSpPr>
            <p:spPr>
              <a:xfrm>
                <a:off x="860066" y="1618020"/>
                <a:ext cx="15421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= 0.71</a:t>
                </a:r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6C0F1F62-EC25-ABA1-B6E6-AE71BC5F9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66" y="1618020"/>
                <a:ext cx="1542153" cy="307777"/>
              </a:xfrm>
              <a:prstGeom prst="rect">
                <a:avLst/>
              </a:prstGeom>
              <a:blipFill>
                <a:blip r:embed="rId5"/>
                <a:stretch>
                  <a:fillRect l="-5534" t="-23529" r="-9091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80E0191-43CB-8B2B-DDDF-165A40585CDC}"/>
                  </a:ext>
                </a:extLst>
              </p:cNvPr>
              <p:cNvSpPr txBox="1"/>
              <p:nvPr/>
            </p:nvSpPr>
            <p:spPr>
              <a:xfrm>
                <a:off x="3704057" y="2525862"/>
                <a:ext cx="15481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= 0.29</a:t>
                </a: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80E0191-43CB-8B2B-DDDF-165A40585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57" y="2525862"/>
                <a:ext cx="1548116" cy="307777"/>
              </a:xfrm>
              <a:prstGeom prst="rect">
                <a:avLst/>
              </a:prstGeom>
              <a:blipFill>
                <a:blip r:embed="rId6"/>
                <a:stretch>
                  <a:fillRect l="-5906" t="-23529" r="-8661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1C9E5F3-CE77-66F3-7F5D-BE97CE663734}"/>
                  </a:ext>
                </a:extLst>
              </p:cNvPr>
              <p:cNvSpPr txBox="1"/>
              <p:nvPr/>
            </p:nvSpPr>
            <p:spPr>
              <a:xfrm>
                <a:off x="2524683" y="4371207"/>
                <a:ext cx="15481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= 0.29</a:t>
                </a: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1C9E5F3-CE77-66F3-7F5D-BE97CE663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683" y="4371207"/>
                <a:ext cx="1548116" cy="307777"/>
              </a:xfrm>
              <a:prstGeom prst="rect">
                <a:avLst/>
              </a:prstGeom>
              <a:blipFill>
                <a:blip r:embed="rId7"/>
                <a:stretch>
                  <a:fillRect l="-5512" t="-23529" r="-9055" b="-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Grafik 4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F7FFF1D-F4B2-237A-5D02-851F03988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92" y="3757347"/>
            <a:ext cx="3778759" cy="767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6CE5B952-B4E9-0D33-0466-B6C7521A321D}"/>
                  </a:ext>
                </a:extLst>
              </p:cNvPr>
              <p:cNvSpPr/>
              <p:nvPr/>
            </p:nvSpPr>
            <p:spPr>
              <a:xfrm>
                <a:off x="3903082" y="1544631"/>
                <a:ext cx="1445079" cy="30777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Iteration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smtClean="0"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r>
                  <a:rPr lang="de-DE" sz="1400" dirty="0"/>
                  <a:t> = 2</a:t>
                </a:r>
                <a:endParaRPr lang="en-US" sz="1400" dirty="0"/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6CE5B952-B4E9-0D33-0466-B6C7521A3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82" y="1544631"/>
                <a:ext cx="1445079" cy="307777"/>
              </a:xfrm>
              <a:prstGeom prst="rect">
                <a:avLst/>
              </a:prstGeom>
              <a:blipFill>
                <a:blip r:embed="rId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BB1156C-57C8-AF0D-091B-F42E5B91D51D}"/>
              </a:ext>
            </a:extLst>
          </p:cNvPr>
          <p:cNvCxnSpPr>
            <a:stCxn id="13" idx="4"/>
            <a:endCxn id="15" idx="1"/>
          </p:cNvCxnSpPr>
          <p:nvPr/>
        </p:nvCxnSpPr>
        <p:spPr>
          <a:xfrm>
            <a:off x="1119157" y="2851010"/>
            <a:ext cx="511986" cy="1394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56FD94F-EA12-03F3-AB2F-20280AEA0DB2}"/>
              </a:ext>
            </a:extLst>
          </p:cNvPr>
          <p:cNvCxnSpPr>
            <a:cxnSpLocks/>
            <a:stCxn id="15" idx="0"/>
            <a:endCxn id="13" idx="5"/>
          </p:cNvCxnSpPr>
          <p:nvPr/>
        </p:nvCxnSpPr>
        <p:spPr>
          <a:xfrm flipH="1" flipV="1">
            <a:off x="1399171" y="2735024"/>
            <a:ext cx="511986" cy="139407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D6F0AB-0A90-9631-B848-55730669A97F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1515157" y="2455010"/>
            <a:ext cx="1202807" cy="31204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696B735-22CE-2893-FF94-8418B6412ADA}"/>
              </a:ext>
            </a:extLst>
          </p:cNvPr>
          <p:cNvCxnSpPr>
            <a:cxnSpLocks/>
            <a:stCxn id="16" idx="1"/>
            <a:endCxn id="13" idx="7"/>
          </p:cNvCxnSpPr>
          <p:nvPr/>
        </p:nvCxnSpPr>
        <p:spPr>
          <a:xfrm flipH="1" flipV="1">
            <a:off x="1399171" y="2174996"/>
            <a:ext cx="1434779" cy="31204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8445032-C8D8-497E-A45B-1094ED92C89A}"/>
              </a:ext>
            </a:extLst>
          </p:cNvPr>
          <p:cNvSpPr txBox="1"/>
          <p:nvPr/>
        </p:nvSpPr>
        <p:spPr>
          <a:xfrm>
            <a:off x="7741066" y="3009164"/>
            <a:ext cx="224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/>
              <a:t>constant</a:t>
            </a:r>
            <a:r>
              <a:rPr lang="de-DE" sz="1400" i="1" dirty="0"/>
              <a:t> </a:t>
            </a:r>
            <a:r>
              <a:rPr lang="de-DE" sz="1400" i="1" dirty="0" err="1"/>
              <a:t>damping</a:t>
            </a:r>
            <a:r>
              <a:rPr lang="de-DE" sz="1400" i="1" dirty="0"/>
              <a:t> </a:t>
            </a:r>
            <a:r>
              <a:rPr lang="de-DE" sz="1400" i="1" dirty="0" err="1"/>
              <a:t>factor</a:t>
            </a:r>
            <a:endParaRPr lang="en-US" sz="1400" i="1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EDA2AD6-3EE6-E19E-B1E2-A390C28A4A26}"/>
              </a:ext>
            </a:extLst>
          </p:cNvPr>
          <p:cNvCxnSpPr>
            <a:cxnSpLocks/>
          </p:cNvCxnSpPr>
          <p:nvPr/>
        </p:nvCxnSpPr>
        <p:spPr>
          <a:xfrm flipH="1">
            <a:off x="8237764" y="3316941"/>
            <a:ext cx="318407" cy="565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64B43BB-5348-ACE7-DD90-0B12A1EC0DBF}"/>
              </a:ext>
            </a:extLst>
          </p:cNvPr>
          <p:cNvCxnSpPr>
            <a:cxnSpLocks/>
          </p:cNvCxnSpPr>
          <p:nvPr/>
        </p:nvCxnSpPr>
        <p:spPr>
          <a:xfrm>
            <a:off x="8556171" y="3316941"/>
            <a:ext cx="187779" cy="565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26CABDB-56C4-4ECB-780F-3B9B8A46E330}"/>
              </a:ext>
            </a:extLst>
          </p:cNvPr>
          <p:cNvCxnSpPr>
            <a:cxnSpLocks/>
          </p:cNvCxnSpPr>
          <p:nvPr/>
        </p:nvCxnSpPr>
        <p:spPr>
          <a:xfrm flipV="1">
            <a:off x="8862993" y="4613670"/>
            <a:ext cx="220605" cy="484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4E57EAD-D8A0-920C-EB8E-A59B0F06966B}"/>
                  </a:ext>
                </a:extLst>
              </p:cNvPr>
              <p:cNvSpPr txBox="1"/>
              <p:nvPr/>
            </p:nvSpPr>
            <p:spPr>
              <a:xfrm>
                <a:off x="7794113" y="5182240"/>
                <a:ext cx="2243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i="1" dirty="0"/>
                  <a:t>all </a:t>
                </a:r>
                <a:r>
                  <a:rPr lang="de-DE" sz="1400" i="1" dirty="0" err="1"/>
                  <a:t>triples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with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incoming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edge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to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current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triple</a:t>
                </a:r>
                <a:r>
                  <a:rPr lang="de-DE" sz="14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4E57EAD-D8A0-920C-EB8E-A59B0F069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113" y="5182240"/>
                <a:ext cx="2243855" cy="523220"/>
              </a:xfrm>
              <a:prstGeom prst="rect">
                <a:avLst/>
              </a:prstGeom>
              <a:blipFill>
                <a:blip r:embed="rId10"/>
                <a:stretch>
                  <a:fillRect l="-815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0851416-245F-6801-75CA-AC9ADFA45CF8}"/>
              </a:ext>
            </a:extLst>
          </p:cNvPr>
          <p:cNvCxnSpPr>
            <a:cxnSpLocks/>
          </p:cNvCxnSpPr>
          <p:nvPr/>
        </p:nvCxnSpPr>
        <p:spPr>
          <a:xfrm flipH="1" flipV="1">
            <a:off x="10288599" y="4292877"/>
            <a:ext cx="448792" cy="242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11ED8E2-3751-6C09-5918-3FDC5CBAE1EE}"/>
                  </a:ext>
                </a:extLst>
              </p:cNvPr>
              <p:cNvSpPr txBox="1"/>
              <p:nvPr/>
            </p:nvSpPr>
            <p:spPr>
              <a:xfrm>
                <a:off x="9820666" y="4599673"/>
                <a:ext cx="2243855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i="1" dirty="0" err="1">
                    <a:latin typeface="+mj-lt"/>
                  </a:rPr>
                  <a:t>number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of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outgoing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edges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from</a:t>
                </a:r>
                <a:r>
                  <a:rPr lang="de-DE" sz="1400" i="1" dirty="0">
                    <a:latin typeface="+mj-lt"/>
                  </a:rPr>
                  <a:t> </a:t>
                </a:r>
                <a:r>
                  <a:rPr lang="de-DE" sz="1400" i="1" dirty="0" err="1">
                    <a:latin typeface="+mj-lt"/>
                  </a:rPr>
                  <a:t>triple</a:t>
                </a:r>
                <a:r>
                  <a:rPr lang="de-DE" sz="1400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11ED8E2-3751-6C09-5918-3FDC5CBA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666" y="4599673"/>
                <a:ext cx="2243855" cy="540533"/>
              </a:xfrm>
              <a:prstGeom prst="rect">
                <a:avLst/>
              </a:prstGeom>
              <a:blipFill>
                <a:blip r:embed="rId11"/>
                <a:stretch>
                  <a:fillRect l="-815" t="-2273" r="-543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7E4ABAD-DCB2-9F0A-1869-9A9C3D75F345}"/>
                  </a:ext>
                </a:extLst>
              </p:cNvPr>
              <p:cNvSpPr txBox="1"/>
              <p:nvPr/>
            </p:nvSpPr>
            <p:spPr>
              <a:xfrm>
                <a:off x="5679281" y="4659486"/>
                <a:ext cx="16327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i="1" dirty="0"/>
                  <a:t>PageRank score </a:t>
                </a:r>
                <a:r>
                  <a:rPr lang="de-DE" sz="1400" i="1" dirty="0" err="1"/>
                  <a:t>for</a:t>
                </a:r>
                <a:r>
                  <a:rPr lang="de-DE" sz="1400" i="1" dirty="0"/>
                  <a:t> </a:t>
                </a:r>
                <a:r>
                  <a:rPr lang="de-DE" sz="1400" i="1" dirty="0" err="1"/>
                  <a:t>triple</a:t>
                </a:r>
                <a:r>
                  <a:rPr lang="de-DE" sz="14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400" i="1" dirty="0"/>
                  <a:t> </a:t>
                </a:r>
                <a:endParaRPr lang="en-US" sz="1400" i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7E4ABAD-DCB2-9F0A-1869-9A9C3D75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281" y="4659486"/>
                <a:ext cx="1632798" cy="523220"/>
              </a:xfrm>
              <a:prstGeom prst="rect">
                <a:avLst/>
              </a:prstGeom>
              <a:blipFill>
                <a:blip r:embed="rId12"/>
                <a:stretch>
                  <a:fillRect l="-1124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8B95FA2-0068-B923-1CE6-56CAB83F8A23}"/>
              </a:ext>
            </a:extLst>
          </p:cNvPr>
          <p:cNvCxnSpPr>
            <a:cxnSpLocks/>
          </p:cNvCxnSpPr>
          <p:nvPr/>
        </p:nvCxnSpPr>
        <p:spPr>
          <a:xfrm flipV="1">
            <a:off x="6495680" y="4207857"/>
            <a:ext cx="335084" cy="391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50FD723-F1DC-076A-F678-07DF1284D2D5}"/>
              </a:ext>
            </a:extLst>
          </p:cNvPr>
          <p:cNvSpPr/>
          <p:nvPr/>
        </p:nvSpPr>
        <p:spPr>
          <a:xfrm>
            <a:off x="3903082" y="1907365"/>
            <a:ext cx="2377911" cy="3077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Repeat </a:t>
            </a:r>
            <a:r>
              <a:rPr lang="de-DE" sz="1400" dirty="0" err="1"/>
              <a:t>until</a:t>
            </a:r>
            <a:r>
              <a:rPr lang="de-DE" sz="1400" dirty="0"/>
              <a:t> </a:t>
            </a:r>
            <a:r>
              <a:rPr lang="de-DE" sz="1400" dirty="0" err="1"/>
              <a:t>convergence</a:t>
            </a:r>
            <a:r>
              <a:rPr lang="de-DE" sz="1400" dirty="0"/>
              <a:t>…</a:t>
            </a:r>
            <a:endParaRPr lang="en-US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90C1E2F-AFB2-5C23-E253-CAEF39678151}"/>
              </a:ext>
            </a:extLst>
          </p:cNvPr>
          <p:cNvSpPr/>
          <p:nvPr/>
        </p:nvSpPr>
        <p:spPr>
          <a:xfrm>
            <a:off x="378827" y="1453402"/>
            <a:ext cx="11685693" cy="47189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57B7771-70A0-DBC7-AE61-AA2B96FBD7E8}"/>
              </a:ext>
            </a:extLst>
          </p:cNvPr>
          <p:cNvSpPr txBox="1"/>
          <p:nvPr/>
        </p:nvSpPr>
        <p:spPr>
          <a:xfrm>
            <a:off x="6947547" y="1630367"/>
            <a:ext cx="524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(-)</a:t>
            </a:r>
            <a:r>
              <a:rPr lang="de-DE" sz="1800" dirty="0"/>
              <a:t> </a:t>
            </a:r>
            <a:r>
              <a:rPr lang="de-DE" sz="1800" dirty="0" err="1"/>
              <a:t>Operates</a:t>
            </a:r>
            <a:r>
              <a:rPr lang="de-DE" sz="1800" dirty="0"/>
              <a:t> </a:t>
            </a:r>
            <a:r>
              <a:rPr lang="de-DE" sz="1800" dirty="0" err="1"/>
              <a:t>solely</a:t>
            </a:r>
            <a:r>
              <a:rPr lang="de-DE" sz="1800" dirty="0"/>
              <a:t> on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structure</a:t>
            </a:r>
            <a:r>
              <a:rPr lang="de-DE" sz="1800" dirty="0"/>
              <a:t>, </a:t>
            </a:r>
            <a:r>
              <a:rPr lang="de-DE" sz="1800" dirty="0" err="1"/>
              <a:t>lacks</a:t>
            </a:r>
            <a:r>
              <a:rPr lang="de-DE" sz="1800" dirty="0"/>
              <a:t> </a:t>
            </a:r>
            <a:r>
              <a:rPr lang="de-DE" sz="1800" dirty="0" err="1"/>
              <a:t>semantic</a:t>
            </a:r>
            <a:r>
              <a:rPr lang="de-DE" sz="1800" dirty="0"/>
              <a:t> </a:t>
            </a:r>
            <a:r>
              <a:rPr lang="de-DE" sz="1800" dirty="0" err="1"/>
              <a:t>understanding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context</a:t>
            </a:r>
            <a:r>
              <a:rPr lang="de-DE" sz="1800" dirty="0"/>
              <a:t> and </a:t>
            </a:r>
            <a:r>
              <a:rPr lang="de-DE" sz="1800" dirty="0" err="1"/>
              <a:t>content</a:t>
            </a:r>
            <a:endParaRPr lang="en-US" sz="18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ECE020F-9BE0-73B6-293C-BA9FA0424A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54B8BDA-1EF7-565A-86EB-677F5882F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08" y="4648823"/>
            <a:ext cx="3394538" cy="1283513"/>
          </a:xfrm>
        </p:spPr>
        <p:txBody>
          <a:bodyPr>
            <a:noAutofit/>
          </a:bodyPr>
          <a:lstStyle/>
          <a:p>
            <a:r>
              <a:rPr lang="de-DE" sz="1800" dirty="0" err="1"/>
              <a:t>Provide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concise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overviews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entities</a:t>
            </a:r>
            <a:endParaRPr lang="de-DE" sz="1800" dirty="0"/>
          </a:p>
          <a:p>
            <a:r>
              <a:rPr lang="de-DE" sz="1800" dirty="0" err="1"/>
              <a:t>Summarization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dynamic</a:t>
            </a:r>
            <a:r>
              <a:rPr lang="de-DE" sz="1800" dirty="0"/>
              <a:t> and </a:t>
            </a:r>
            <a:r>
              <a:rPr lang="de-DE" sz="1800" dirty="0" err="1">
                <a:solidFill>
                  <a:schemeClr val="tx2"/>
                </a:solidFill>
              </a:rPr>
              <a:t>query</a:t>
            </a:r>
            <a:r>
              <a:rPr lang="de-DE" sz="1800" dirty="0">
                <a:solidFill>
                  <a:schemeClr val="tx2"/>
                </a:solidFill>
              </a:rPr>
              <a:t>-aware</a:t>
            </a:r>
            <a:r>
              <a:rPr lang="de-DE" sz="1800" dirty="0"/>
              <a:t> </a:t>
            </a:r>
            <a:endParaRPr lang="en-US" sz="18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6EA9FB-C7AB-82E0-A527-0792663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AB73DE-9030-C8B7-B8C8-91EF93FB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C3096B-CEBE-EB9D-BE2C-CDD5A772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2EFF92-E7D5-3822-C95F-118F6FA180AA}"/>
              </a:ext>
            </a:extLst>
          </p:cNvPr>
          <p:cNvSpPr/>
          <p:nvPr/>
        </p:nvSpPr>
        <p:spPr>
          <a:xfrm>
            <a:off x="139237" y="1679449"/>
            <a:ext cx="3722025" cy="439216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5C27E3-33D3-F055-F9FC-DFD16C6EC2E6}"/>
              </a:ext>
            </a:extLst>
          </p:cNvPr>
          <p:cNvSpPr/>
          <p:nvPr/>
        </p:nvSpPr>
        <p:spPr>
          <a:xfrm>
            <a:off x="4234987" y="1675860"/>
            <a:ext cx="3722025" cy="439216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3C72961-BFB8-E27A-9CCE-FC0F92AEC01F}"/>
              </a:ext>
            </a:extLst>
          </p:cNvPr>
          <p:cNvSpPr/>
          <p:nvPr/>
        </p:nvSpPr>
        <p:spPr>
          <a:xfrm>
            <a:off x="8330737" y="1675860"/>
            <a:ext cx="3722025" cy="439575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3299450-1617-5BCD-975D-7C63EEFDE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13" y="2657911"/>
            <a:ext cx="2398490" cy="184832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BE5DBC3-6AE2-6718-6D0A-A43838405862}"/>
              </a:ext>
            </a:extLst>
          </p:cNvPr>
          <p:cNvSpPr txBox="1"/>
          <p:nvPr/>
        </p:nvSpPr>
        <p:spPr>
          <a:xfrm>
            <a:off x="146290" y="1738568"/>
            <a:ext cx="371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Web </a:t>
            </a:r>
            <a:r>
              <a:rPr lang="de-DE" b="1" dirty="0" err="1"/>
              <a:t>search</a:t>
            </a:r>
            <a:endParaRPr lang="en-US" b="1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C3127C2-D33D-31C0-9964-1A3804B5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345" y="2503324"/>
            <a:ext cx="2997310" cy="2002908"/>
          </a:xfrm>
          <a:prstGeom prst="rect">
            <a:avLst/>
          </a:prstGeom>
        </p:spPr>
      </p:pic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F6EE9E1B-5BC4-72DC-D9AA-61F5098E4993}"/>
              </a:ext>
            </a:extLst>
          </p:cNvPr>
          <p:cNvSpPr txBox="1">
            <a:spLocks/>
          </p:cNvSpPr>
          <p:nvPr/>
        </p:nvSpPr>
        <p:spPr>
          <a:xfrm>
            <a:off x="4395204" y="4648824"/>
            <a:ext cx="3394538" cy="1283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Help </a:t>
            </a:r>
            <a:r>
              <a:rPr lang="de-DE" sz="1800" dirty="0" err="1"/>
              <a:t>users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navigate</a:t>
            </a:r>
            <a:r>
              <a:rPr lang="de-DE" sz="1800" dirty="0"/>
              <a:t> </a:t>
            </a:r>
            <a:r>
              <a:rPr lang="de-DE" sz="1800" dirty="0" err="1"/>
              <a:t>through</a:t>
            </a:r>
            <a:r>
              <a:rPr lang="de-DE" sz="1800" dirty="0"/>
              <a:t> large </a:t>
            </a:r>
            <a:r>
              <a:rPr lang="de-DE" sz="1800" dirty="0">
                <a:solidFill>
                  <a:schemeClr val="tx2"/>
                </a:solidFill>
              </a:rPr>
              <a:t>RDF </a:t>
            </a:r>
            <a:r>
              <a:rPr lang="de-DE" sz="1800" dirty="0" err="1">
                <a:solidFill>
                  <a:schemeClr val="tx2"/>
                </a:solidFill>
              </a:rPr>
              <a:t>databases</a:t>
            </a:r>
            <a:endParaRPr lang="de-DE" sz="1800" dirty="0">
              <a:solidFill>
                <a:schemeClr val="tx2"/>
              </a:solidFill>
            </a:endParaRPr>
          </a:p>
          <a:p>
            <a:r>
              <a:rPr lang="de-DE" sz="1800" dirty="0"/>
              <a:t>Support </a:t>
            </a:r>
            <a:r>
              <a:rPr lang="de-DE" sz="1800" dirty="0" err="1">
                <a:solidFill>
                  <a:schemeClr val="tx2"/>
                </a:solidFill>
              </a:rPr>
              <a:t>exploration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underyling</a:t>
            </a:r>
            <a:r>
              <a:rPr lang="de-DE" sz="1800" dirty="0"/>
              <a:t> </a:t>
            </a:r>
            <a:r>
              <a:rPr lang="de-DE" sz="1800" dirty="0" err="1"/>
              <a:t>relationships</a:t>
            </a:r>
            <a:endParaRPr lang="en-US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CC2D1B9-4CFA-AAEF-7708-70F57E27DC42}"/>
              </a:ext>
            </a:extLst>
          </p:cNvPr>
          <p:cNvSpPr txBox="1"/>
          <p:nvPr/>
        </p:nvSpPr>
        <p:spPr>
          <a:xfrm>
            <a:off x="4242040" y="1758924"/>
            <a:ext cx="371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RDF </a:t>
            </a:r>
            <a:r>
              <a:rPr lang="de-DE" b="1" dirty="0" err="1"/>
              <a:t>browsers</a:t>
            </a:r>
            <a:endParaRPr lang="en-US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07967B5-0271-7480-76D4-578FFCF659F0}"/>
              </a:ext>
            </a:extLst>
          </p:cNvPr>
          <p:cNvSpPr txBox="1"/>
          <p:nvPr/>
        </p:nvSpPr>
        <p:spPr>
          <a:xfrm>
            <a:off x="8345607" y="1738568"/>
            <a:ext cx="371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Recommender</a:t>
            </a:r>
            <a:r>
              <a:rPr lang="de-DE" b="1" dirty="0"/>
              <a:t> </a:t>
            </a:r>
            <a:r>
              <a:rPr lang="de-DE" b="1" dirty="0" err="1"/>
              <a:t>systems</a:t>
            </a:r>
            <a:endParaRPr lang="en-US" b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BA940FA-588A-FD22-CCF3-C0E1ACAD4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892" y="2465494"/>
            <a:ext cx="2078977" cy="2083264"/>
          </a:xfrm>
          <a:prstGeom prst="rect">
            <a:avLst/>
          </a:prstGeom>
        </p:spPr>
      </p:pic>
      <p:sp>
        <p:nvSpPr>
          <p:cNvPr id="24" name="Inhaltsplatzhalter 1">
            <a:extLst>
              <a:ext uri="{FF2B5EF4-FFF2-40B4-BE49-F238E27FC236}">
                <a16:creationId xmlns:a16="http://schemas.microsoft.com/office/drawing/2014/main" id="{BC707B65-F553-E6CA-EEC8-D928E2E9424B}"/>
              </a:ext>
            </a:extLst>
          </p:cNvPr>
          <p:cNvSpPr txBox="1">
            <a:spLocks/>
          </p:cNvSpPr>
          <p:nvPr/>
        </p:nvSpPr>
        <p:spPr>
          <a:xfrm>
            <a:off x="8490954" y="4648823"/>
            <a:ext cx="3394538" cy="1283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Integrate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side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information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/>
              <a:t>from</a:t>
            </a:r>
            <a:r>
              <a:rPr lang="de-DE" sz="1800" dirty="0"/>
              <a:t> KGs in </a:t>
            </a:r>
            <a:r>
              <a:rPr lang="de-DE" sz="1800" dirty="0" err="1"/>
              <a:t>case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sparsity</a:t>
            </a:r>
            <a:endParaRPr lang="de-DE" sz="1800" dirty="0"/>
          </a:p>
          <a:p>
            <a:r>
              <a:rPr lang="de-DE" sz="1800" dirty="0" err="1"/>
              <a:t>Improve</a:t>
            </a:r>
            <a:r>
              <a:rPr lang="de-DE" sz="1800" dirty="0"/>
              <a:t> </a:t>
            </a:r>
            <a:r>
              <a:rPr lang="de-DE" sz="1800" dirty="0" err="1"/>
              <a:t>computational</a:t>
            </a:r>
            <a:r>
              <a:rPr lang="de-DE" sz="1800" dirty="0"/>
              <a:t> </a:t>
            </a:r>
            <a:r>
              <a:rPr lang="de-DE" sz="1800" dirty="0" err="1"/>
              <a:t>efficiency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creating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summarized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supernodes</a:t>
            </a: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B838B12-0038-554A-511C-84E323E89DF3}"/>
              </a:ext>
            </a:extLst>
          </p:cNvPr>
          <p:cNvCxnSpPr/>
          <p:nvPr/>
        </p:nvCxnSpPr>
        <p:spPr>
          <a:xfrm>
            <a:off x="146290" y="2220589"/>
            <a:ext cx="371497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6807F6B-561D-EBAA-39E9-108C7657110F}"/>
              </a:ext>
            </a:extLst>
          </p:cNvPr>
          <p:cNvCxnSpPr/>
          <p:nvPr/>
        </p:nvCxnSpPr>
        <p:spPr>
          <a:xfrm>
            <a:off x="4235690" y="2220589"/>
            <a:ext cx="371497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CD0DBBF-B73F-B916-733C-D046C6A9C217}"/>
              </a:ext>
            </a:extLst>
          </p:cNvPr>
          <p:cNvCxnSpPr/>
          <p:nvPr/>
        </p:nvCxnSpPr>
        <p:spPr>
          <a:xfrm>
            <a:off x="8327630" y="2220589"/>
            <a:ext cx="371497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234E1D5-C61F-18D9-7984-289904CE4EBF}"/>
              </a:ext>
            </a:extLst>
          </p:cNvPr>
          <p:cNvSpPr/>
          <p:nvPr/>
        </p:nvSpPr>
        <p:spPr>
          <a:xfrm>
            <a:off x="4087368" y="1508760"/>
            <a:ext cx="8104632" cy="4636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DA470E-1C6B-4647-1E4B-42D77F341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00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41550-B5C5-92DC-D3E3-DC21B6F12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B8EE6A-D9CD-38F1-3386-0FD61912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BBD539-A6FF-998E-A403-CD9639E0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47E0A26-AF64-064C-FC81-4E765029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</a:t>
            </a:r>
            <a:r>
              <a:rPr lang="de-DE" dirty="0" err="1"/>
              <a:t>AutoSUM</a:t>
            </a:r>
            <a:r>
              <a:rPr lang="de-DE" dirty="0"/>
              <a:t> (2020)</a:t>
            </a:r>
            <a:endParaRPr lang="en-US" dirty="0"/>
          </a:p>
        </p:txBody>
      </p:sp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2542A463-0D9D-8815-454F-03583F17E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0585704" cy="4486472"/>
          </a:xfrm>
        </p:spPr>
        <p:txBody>
          <a:bodyPr>
            <a:normAutofit/>
          </a:bodyPr>
          <a:lstStyle/>
          <a:p>
            <a:r>
              <a:rPr lang="de-DE" b="1" dirty="0"/>
              <a:t>Extractor:</a:t>
            </a:r>
          </a:p>
          <a:p>
            <a:pPr lvl="1"/>
            <a:r>
              <a:rPr lang="de-DE" dirty="0"/>
              <a:t>Triple Encoding via Word Embedding and KGE</a:t>
            </a:r>
          </a:p>
          <a:p>
            <a:pPr lvl="1"/>
            <a:r>
              <a:rPr lang="de-DE" dirty="0" err="1"/>
              <a:t>BiLSTM</a:t>
            </a:r>
            <a:endParaRPr lang="de-DE" dirty="0"/>
          </a:p>
          <a:p>
            <a:pPr lvl="1"/>
            <a:endParaRPr lang="de-DE" b="1" dirty="0"/>
          </a:p>
          <a:p>
            <a:r>
              <a:rPr lang="de-DE" b="1" dirty="0"/>
              <a:t>Simulator:</a:t>
            </a:r>
          </a:p>
          <a:p>
            <a:pPr lvl="1"/>
            <a:r>
              <a:rPr lang="de-DE" b="1" dirty="0"/>
              <a:t>Entity-Phase Attention:</a:t>
            </a:r>
          </a:p>
          <a:p>
            <a:pPr lvl="2"/>
            <a:r>
              <a:rPr lang="de-DE" dirty="0" err="1"/>
              <a:t>Stacked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pPr lvl="2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a </a:t>
            </a:r>
            <a:r>
              <a:rPr lang="de-DE" dirty="0" err="1"/>
              <a:t>differenct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 (e.g.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)</a:t>
            </a:r>
          </a:p>
          <a:p>
            <a:pPr lvl="1"/>
            <a:r>
              <a:rPr lang="de-DE" b="1" dirty="0"/>
              <a:t>User-Phase Attention:</a:t>
            </a:r>
          </a:p>
          <a:p>
            <a:pPr lvl="2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preference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lvl="2"/>
            <a:r>
              <a:rPr lang="de-DE" dirty="0"/>
              <a:t>Preference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preference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preferences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B9546D-F20B-AD1A-7DEF-47D70E40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971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B61BB-45A2-260D-67BB-EAF69877E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46949B-E3CB-292C-82D4-25C4C9B5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975A33-A418-0D62-CBED-95ADF71F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7AA2AA3-E719-A04D-0760-F3F2EF0F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NEST (2020)</a:t>
            </a:r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D797692-8904-AA77-9CD7-3D404474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05" y="2450592"/>
            <a:ext cx="6094265" cy="2891697"/>
          </a:xfrm>
          <a:prstGeom prst="rect">
            <a:avLst/>
          </a:prstGeom>
        </p:spPr>
      </p:pic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9A268329-EF91-77A9-AC68-130031FF1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562600" cy="4486472"/>
          </a:xfrm>
        </p:spPr>
        <p:txBody>
          <a:bodyPr>
            <a:normAutofit/>
          </a:bodyPr>
          <a:lstStyle/>
          <a:p>
            <a:r>
              <a:rPr lang="de-DE" b="1" dirty="0"/>
              <a:t>KG Encoder:</a:t>
            </a:r>
          </a:p>
          <a:p>
            <a:pPr lvl="1"/>
            <a:r>
              <a:rPr lang="de-DE" dirty="0"/>
              <a:t>Average </a:t>
            </a:r>
            <a:r>
              <a:rPr lang="de-DE" dirty="0" err="1"/>
              <a:t>of</a:t>
            </a:r>
            <a:r>
              <a:rPr lang="de-DE" dirty="0"/>
              <a:t> Word Embedding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, </a:t>
            </a:r>
            <a:r>
              <a:rPr lang="de-DE" dirty="0" err="1"/>
              <a:t>Predicate</a:t>
            </a:r>
            <a:r>
              <a:rPr lang="de-DE" dirty="0"/>
              <a:t>, </a:t>
            </a:r>
            <a:r>
              <a:rPr lang="de-DE" dirty="0" err="1"/>
              <a:t>Object</a:t>
            </a:r>
            <a:endParaRPr lang="de-DE" dirty="0"/>
          </a:p>
          <a:p>
            <a:pPr lvl="1"/>
            <a:r>
              <a:rPr lang="de-DE" dirty="0" err="1"/>
              <a:t>BiLSTM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r>
              <a:rPr lang="de-DE" b="1" dirty="0"/>
              <a:t>Entity Summary Scorer (ESS):</a:t>
            </a:r>
          </a:p>
          <a:p>
            <a:pPr lvl="1"/>
            <a:r>
              <a:rPr lang="de-DE" b="1" dirty="0" err="1"/>
              <a:t>Salience</a:t>
            </a:r>
            <a:r>
              <a:rPr lang="de-DE" b="1" dirty="0"/>
              <a:t> Triple Scorer (STS):</a:t>
            </a:r>
          </a:p>
          <a:p>
            <a:pPr lvl="2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triple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feature</a:t>
            </a:r>
          </a:p>
          <a:p>
            <a:pPr lvl="1"/>
            <a:r>
              <a:rPr lang="de-DE" b="1" dirty="0" err="1"/>
              <a:t>Diversity</a:t>
            </a:r>
            <a:r>
              <a:rPr lang="de-DE" b="1" dirty="0"/>
              <a:t> Summary Scorer (DSS):</a:t>
            </a:r>
          </a:p>
          <a:p>
            <a:pPr lvl="2"/>
            <a:r>
              <a:rPr lang="de-DE" dirty="0"/>
              <a:t>Triples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different </a:t>
            </a:r>
            <a:r>
              <a:rPr lang="de-DE" dirty="0" err="1"/>
              <a:t>aspect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entity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9F4C154-51FC-2B86-37D7-1EAC43F1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27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170A1-78E0-0800-1113-BE43FC329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784206-4BC2-16E0-213A-8C4303159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890970-9ABC-5880-C1EC-17FDCBE5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4D91303-F7EA-885B-FF8A-BB3BF606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</a:t>
            </a:r>
            <a:r>
              <a:rPr lang="de-DE" dirty="0" err="1"/>
              <a:t>DeepLENS</a:t>
            </a:r>
            <a:r>
              <a:rPr lang="de-DE" dirty="0"/>
              <a:t> (2020)</a:t>
            </a:r>
            <a:endParaRPr lang="en-US" dirty="0"/>
          </a:p>
        </p:txBody>
      </p:sp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C1531135-5EAA-8140-D6E9-A7330211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0585704" cy="4486472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/>
              <a:t>Triple Encoding:</a:t>
            </a:r>
          </a:p>
          <a:p>
            <a:pPr lvl="1"/>
            <a:r>
              <a:rPr lang="de-DE" dirty="0"/>
              <a:t>Word Embedding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Predicate</a:t>
            </a:r>
            <a:br>
              <a:rPr lang="de-DE" dirty="0"/>
            </a:br>
            <a:r>
              <a:rPr lang="de-DE" dirty="0"/>
              <a:t>and </a:t>
            </a:r>
            <a:r>
              <a:rPr lang="de-DE" dirty="0" err="1"/>
              <a:t>Object</a:t>
            </a:r>
            <a:endParaRPr lang="de-DE" dirty="0"/>
          </a:p>
          <a:p>
            <a:pPr lvl="1"/>
            <a:r>
              <a:rPr lang="de-DE" dirty="0"/>
              <a:t>Focus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r>
              <a:rPr lang="de-DE" b="1" dirty="0"/>
              <a:t>Entity Description Encoding:</a:t>
            </a:r>
          </a:p>
          <a:p>
            <a:pPr lvl="1"/>
            <a:r>
              <a:rPr lang="de-DE" dirty="0"/>
              <a:t>Pass all </a:t>
            </a:r>
            <a:r>
              <a:rPr lang="de-DE" dirty="0" err="1"/>
              <a:t>triples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MLP</a:t>
            </a:r>
          </a:p>
          <a:p>
            <a:pPr lvl="1"/>
            <a:r>
              <a:rPr lang="de-DE" dirty="0"/>
              <a:t>Attention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regard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triple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triple</a:t>
            </a:r>
            <a:r>
              <a:rPr lang="de-DE" dirty="0"/>
              <a:t> was </a:t>
            </a:r>
            <a:r>
              <a:rPr lang="de-DE" dirty="0" err="1"/>
              <a:t>included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Entity Description via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r>
              <a:rPr lang="de-DE" b="1" dirty="0"/>
              <a:t>Triple Scoring:</a:t>
            </a:r>
          </a:p>
          <a:p>
            <a:pPr lvl="1"/>
            <a:r>
              <a:rPr lang="de-DE" dirty="0"/>
              <a:t>Final MLP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Triple and Entity Description Encoding</a:t>
            </a:r>
          </a:p>
          <a:p>
            <a:pPr marL="35557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D236AE-7E0A-BBB1-AB86-6592276C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82" y="1291201"/>
            <a:ext cx="5586817" cy="398328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5C494D9-6196-2E41-6D9C-6E530EB0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69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A673-9D69-7A4C-F4DC-5356535A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B53C5D-E1A5-E66A-DD78-1327C998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8169C0-8800-9639-9462-53B197A9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9EA9B42-B37B-A939-924E-76C73F5F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GATES (2021)</a:t>
            </a:r>
            <a:endParaRPr lang="en-US" dirty="0"/>
          </a:p>
        </p:txBody>
      </p:sp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3C1A995C-DD07-C836-B71B-0EE6F088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562600" cy="4486472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/>
              <a:t>Triple Encoding:</a:t>
            </a:r>
          </a:p>
          <a:p>
            <a:pPr lvl="1"/>
            <a:r>
              <a:rPr lang="de-DE" dirty="0"/>
              <a:t>Create Triple </a:t>
            </a:r>
            <a:r>
              <a:rPr lang="de-DE" dirty="0" err="1"/>
              <a:t>Representation</a:t>
            </a:r>
            <a:endParaRPr lang="de-DE" dirty="0"/>
          </a:p>
          <a:p>
            <a:pPr lvl="1"/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Adjacency</a:t>
            </a:r>
            <a:r>
              <a:rPr lang="de-DE" dirty="0"/>
              <a:t> Matrix</a:t>
            </a:r>
          </a:p>
          <a:p>
            <a:pPr marL="355579" lvl="1" indent="0">
              <a:buNone/>
            </a:pPr>
            <a:endParaRPr lang="de-DE" dirty="0"/>
          </a:p>
          <a:p>
            <a:r>
              <a:rPr lang="de-DE" b="1" dirty="0"/>
              <a:t>Graph Attention Network (GAT):</a:t>
            </a:r>
          </a:p>
          <a:p>
            <a:pPr lvl="1"/>
            <a:r>
              <a:rPr lang="de-DE" dirty="0"/>
              <a:t>Triples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nodes</a:t>
            </a:r>
            <a:endParaRPr lang="de-DE" dirty="0"/>
          </a:p>
          <a:p>
            <a:pPr lvl="1"/>
            <a:r>
              <a:rPr lang="de-DE" dirty="0"/>
              <a:t>Attention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triples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calculated</a:t>
            </a:r>
            <a:endParaRPr lang="de-DE" dirty="0"/>
          </a:p>
          <a:p>
            <a:pPr lvl="1"/>
            <a:r>
              <a:rPr lang="de-DE" dirty="0"/>
              <a:t>Update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(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)</a:t>
            </a:r>
          </a:p>
          <a:p>
            <a:pPr marL="355579" lvl="1" indent="0">
              <a:buNone/>
            </a:pPr>
            <a:endParaRPr lang="de-DE" dirty="0"/>
          </a:p>
          <a:p>
            <a:r>
              <a:rPr lang="de-DE" b="1" dirty="0"/>
              <a:t>Triple Scoring:</a:t>
            </a:r>
          </a:p>
          <a:p>
            <a:pPr lvl="1"/>
            <a:r>
              <a:rPr lang="de-DE" dirty="0"/>
              <a:t>Ensemble GAT </a:t>
            </a:r>
            <a:r>
              <a:rPr lang="de-DE" dirty="0" err="1"/>
              <a:t>Learner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B03948-0A24-8718-B468-AF83F6829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95" y="1847089"/>
            <a:ext cx="6440105" cy="355275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89C2DE8-7DD1-2CF3-9F5E-2732F13E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27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1820-0B23-942A-90D0-104EF05B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BDE602-0F68-1159-235C-FF1D3261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391514-111C-E4BF-A62B-531C20CE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C837ED-5FFE-5F08-495B-22C969B9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– ESCS (2022)</a:t>
            </a:r>
            <a:endParaRPr lang="en-US" dirty="0"/>
          </a:p>
        </p:txBody>
      </p:sp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4B1BF02C-D2FD-DDC5-BA71-72B46DCD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9835896" cy="4486472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/>
              <a:t>Description Embedding:</a:t>
            </a:r>
          </a:p>
          <a:p>
            <a:pPr lvl="1"/>
            <a:r>
              <a:rPr lang="de-DE" dirty="0"/>
              <a:t>Entity </a:t>
            </a:r>
            <a:r>
              <a:rPr lang="de-DE" dirty="0" err="1"/>
              <a:t>encoded</a:t>
            </a:r>
            <a:r>
              <a:rPr lang="de-DE" dirty="0"/>
              <a:t> via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</a:t>
            </a:r>
            <a:endParaRPr lang="de-DE" dirty="0"/>
          </a:p>
          <a:p>
            <a:pPr lvl="1"/>
            <a:r>
              <a:rPr lang="de-DE" dirty="0"/>
              <a:t>Triple </a:t>
            </a:r>
            <a:r>
              <a:rPr lang="de-DE" dirty="0" err="1"/>
              <a:t>encoded</a:t>
            </a:r>
            <a:r>
              <a:rPr lang="de-DE" dirty="0"/>
              <a:t> via MLP and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predicate</a:t>
            </a:r>
            <a:r>
              <a:rPr lang="de-DE" dirty="0"/>
              <a:t> and </a:t>
            </a:r>
            <a:r>
              <a:rPr lang="de-DE" dirty="0" err="1"/>
              <a:t>object</a:t>
            </a: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r>
              <a:rPr lang="de-DE" b="1" dirty="0"/>
              <a:t>Summary </a:t>
            </a:r>
            <a:r>
              <a:rPr lang="de-DE" b="1" dirty="0" err="1"/>
              <a:t>Complementary</a:t>
            </a:r>
            <a:r>
              <a:rPr lang="de-DE" b="1" dirty="0"/>
              <a:t> Learning (SCL):</a:t>
            </a:r>
          </a:p>
          <a:p>
            <a:pPr lvl="1"/>
            <a:r>
              <a:rPr lang="de-DE" dirty="0" err="1"/>
              <a:t>BiLSTM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triple</a:t>
            </a:r>
            <a:r>
              <a:rPr lang="de-DE" dirty="0"/>
              <a:t> </a:t>
            </a:r>
            <a:r>
              <a:rPr lang="de-DE" dirty="0" err="1"/>
              <a:t>embeddings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triple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scored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and </a:t>
            </a:r>
            <a:r>
              <a:rPr lang="de-DE" dirty="0" err="1"/>
              <a:t>backward</a:t>
            </a:r>
            <a:r>
              <a:rPr lang="de-DE" dirty="0"/>
              <a:t> LSTM (</a:t>
            </a:r>
            <a:r>
              <a:rPr lang="de-DE" dirty="0" err="1"/>
              <a:t>focusing</a:t>
            </a:r>
            <a:r>
              <a:rPr lang="de-DE" dirty="0"/>
              <a:t> on </a:t>
            </a:r>
            <a:r>
              <a:rPr lang="de-DE" dirty="0" err="1"/>
              <a:t>complementarity</a:t>
            </a:r>
            <a:r>
              <a:rPr lang="de-DE" dirty="0"/>
              <a:t>)</a:t>
            </a:r>
          </a:p>
          <a:p>
            <a:pPr marL="355579" lvl="1" indent="0">
              <a:buNone/>
            </a:pPr>
            <a:endParaRPr lang="de-DE" dirty="0"/>
          </a:p>
          <a:p>
            <a:r>
              <a:rPr lang="de-DE" b="1" dirty="0"/>
              <a:t>Description </a:t>
            </a:r>
            <a:r>
              <a:rPr lang="de-DE" b="1" dirty="0" err="1"/>
              <a:t>Salience</a:t>
            </a:r>
            <a:r>
              <a:rPr lang="de-DE" b="1" dirty="0"/>
              <a:t> Learning (DSL):</a:t>
            </a:r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triple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scored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entity</a:t>
            </a:r>
            <a:r>
              <a:rPr lang="de-DE" dirty="0"/>
              <a:t> </a:t>
            </a:r>
            <a:r>
              <a:rPr lang="de-DE" dirty="0" err="1"/>
              <a:t>embedding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triple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via DSL</a:t>
            </a:r>
          </a:p>
          <a:p>
            <a:r>
              <a:rPr lang="de-DE" dirty="0"/>
              <a:t>Subsequent </a:t>
            </a:r>
            <a:r>
              <a:rPr lang="de-DE" dirty="0" err="1"/>
              <a:t>triples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via SCL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regard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triple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4DDF694-DF26-EE24-6837-A72491EE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572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C870-86A3-7B36-8D3F-99C85C92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E302BA-62CA-D87B-B761-345C0F3F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CA0080-D7F1-BC90-A20A-52058C49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75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E1FAB9E-9C4D-76E6-E7EF-4ADD2CF077BA}"/>
              </a:ext>
            </a:extLst>
          </p:cNvPr>
          <p:cNvSpPr txBox="1"/>
          <p:nvPr/>
        </p:nvSpPr>
        <p:spPr>
          <a:xfrm>
            <a:off x="3667125" y="3044279"/>
            <a:ext cx="4857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/>
              <a:t>Architecture</a:t>
            </a:r>
            <a:endParaRPr lang="en-US" sz="4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11C9C4-C5F0-6B56-B159-8BC534B2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95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9790A-0126-4701-5420-768944FF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F0109E-E62B-E04D-5C90-6B0B176A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044FC0-8D0F-D6F9-B33E-5CB2D77E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76</a:t>
            </a:fld>
            <a:endParaRPr lang="en-US" noProof="0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BA9FAE70-C68B-388A-07FE-839AAB7B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583512"/>
            <a:ext cx="6275615" cy="4283888"/>
          </a:xfrm>
        </p:spPr>
        <p:txBody>
          <a:bodyPr>
            <a:normAutofit/>
          </a:bodyPr>
          <a:lstStyle/>
          <a:p>
            <a:r>
              <a:rPr lang="de-DE" sz="2200" b="1" dirty="0"/>
              <a:t>Static </a:t>
            </a:r>
            <a:r>
              <a:rPr lang="de-DE" sz="2200" b="1" dirty="0" err="1"/>
              <a:t>word</a:t>
            </a:r>
            <a:r>
              <a:rPr lang="de-DE" sz="2200" b="1" dirty="0"/>
              <a:t> </a:t>
            </a:r>
            <a:r>
              <a:rPr lang="de-DE" sz="2200" b="1" dirty="0" err="1"/>
              <a:t>embedding</a:t>
            </a:r>
            <a:endParaRPr lang="de-DE" sz="2200" b="1" dirty="0"/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  <a:p>
            <a:r>
              <a:rPr lang="de-DE" sz="2200" b="1" dirty="0"/>
              <a:t>Division </a:t>
            </a:r>
            <a:r>
              <a:rPr lang="de-DE" sz="2200" b="1" dirty="0" err="1"/>
              <a:t>into</a:t>
            </a:r>
            <a:r>
              <a:rPr lang="de-DE" sz="2200" b="1" dirty="0"/>
              <a:t> </a:t>
            </a:r>
            <a:r>
              <a:rPr lang="de-DE" sz="2200" b="1" dirty="0" err="1"/>
              <a:t>predicate</a:t>
            </a:r>
            <a:r>
              <a:rPr lang="de-DE" sz="2200" b="1" dirty="0"/>
              <a:t> and </a:t>
            </a:r>
            <a:r>
              <a:rPr lang="de-DE" sz="2200" b="1" dirty="0" err="1"/>
              <a:t>object</a:t>
            </a:r>
            <a:endParaRPr lang="de-DE" sz="2200" b="1" dirty="0"/>
          </a:p>
          <a:p>
            <a:endParaRPr lang="de-DE" sz="2200" dirty="0"/>
          </a:p>
          <a:p>
            <a:endParaRPr lang="de-DE" sz="2200" dirty="0"/>
          </a:p>
          <a:p>
            <a:r>
              <a:rPr lang="de-DE" sz="2200" b="1" dirty="0"/>
              <a:t>Integration </a:t>
            </a:r>
            <a:r>
              <a:rPr lang="de-DE" sz="2200" b="1" dirty="0" err="1"/>
              <a:t>of</a:t>
            </a:r>
            <a:r>
              <a:rPr lang="de-DE" sz="2200" b="1" dirty="0"/>
              <a:t> </a:t>
            </a:r>
            <a:r>
              <a:rPr lang="de-DE" sz="2200" b="1" dirty="0" err="1"/>
              <a:t>textual</a:t>
            </a:r>
            <a:r>
              <a:rPr lang="de-DE" sz="2200" b="1" dirty="0"/>
              <a:t> and </a:t>
            </a:r>
            <a:r>
              <a:rPr lang="de-DE" sz="2200" b="1" dirty="0" err="1"/>
              <a:t>graph</a:t>
            </a:r>
            <a:r>
              <a:rPr lang="de-DE" sz="2200" b="1" dirty="0"/>
              <a:t> </a:t>
            </a:r>
            <a:r>
              <a:rPr lang="de-DE" sz="2200" b="1" dirty="0" err="1"/>
              <a:t>embeddings</a:t>
            </a:r>
            <a:endParaRPr lang="de-DE" sz="2200" b="1" dirty="0"/>
          </a:p>
          <a:p>
            <a:endParaRPr lang="de-DE" sz="2200" dirty="0"/>
          </a:p>
          <a:p>
            <a:endParaRPr lang="de-DE" sz="2200" dirty="0"/>
          </a:p>
          <a:p>
            <a:r>
              <a:rPr lang="de-DE" sz="2200" b="1" dirty="0" err="1"/>
              <a:t>BiLSTM</a:t>
            </a:r>
            <a:r>
              <a:rPr lang="de-DE" sz="2200" b="1" dirty="0"/>
              <a:t> </a:t>
            </a:r>
            <a:r>
              <a:rPr lang="de-DE" sz="2200" b="1" dirty="0" err="1"/>
              <a:t>limitations</a:t>
            </a:r>
            <a:endParaRPr lang="de-DE" sz="2200" b="1" dirty="0"/>
          </a:p>
          <a:p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DD5E67-D7BF-E4FA-6CBD-62E1D212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053E50E0-5F3F-D599-4E80-73ADD01EE068}"/>
              </a:ext>
            </a:extLst>
          </p:cNvPr>
          <p:cNvSpPr/>
          <p:nvPr/>
        </p:nvSpPr>
        <p:spPr>
          <a:xfrm>
            <a:off x="667139" y="2009775"/>
            <a:ext cx="634050" cy="2952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4E519F8F-7835-9ED1-AF52-AD6A75983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4B1F419D-F1CD-A5FC-7FD4-72E6D67B6284}"/>
              </a:ext>
            </a:extLst>
          </p:cNvPr>
          <p:cNvSpPr txBox="1">
            <a:spLocks/>
          </p:cNvSpPr>
          <p:nvPr/>
        </p:nvSpPr>
        <p:spPr>
          <a:xfrm>
            <a:off x="1434928" y="2027313"/>
            <a:ext cx="5818210" cy="3974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err="1"/>
              <a:t>Contextual</a:t>
            </a:r>
            <a:r>
              <a:rPr lang="de-DE" sz="2000" dirty="0"/>
              <a:t> </a:t>
            </a:r>
            <a:r>
              <a:rPr lang="de-DE" sz="2000" dirty="0" err="1"/>
              <a:t>embeddings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language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endParaRPr lang="de-DE" dirty="0"/>
          </a:p>
          <a:p>
            <a:pPr lvl="1"/>
            <a:endParaRPr lang="en-US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0E0B0F1-5D9F-B572-B89A-E14CCBD9161A}"/>
              </a:ext>
            </a:extLst>
          </p:cNvPr>
          <p:cNvSpPr/>
          <p:nvPr/>
        </p:nvSpPr>
        <p:spPr>
          <a:xfrm>
            <a:off x="667139" y="3095263"/>
            <a:ext cx="634050" cy="2952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4B27AB66-DF5E-A80E-B85B-B72EB6F7262E}"/>
              </a:ext>
            </a:extLst>
          </p:cNvPr>
          <p:cNvSpPr txBox="1">
            <a:spLocks/>
          </p:cNvSpPr>
          <p:nvPr/>
        </p:nvSpPr>
        <p:spPr>
          <a:xfrm>
            <a:off x="1434928" y="3112801"/>
            <a:ext cx="5818210" cy="3974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err="1"/>
              <a:t>Encode</a:t>
            </a:r>
            <a:r>
              <a:rPr lang="de-DE" sz="2000" dirty="0"/>
              <a:t> </a:t>
            </a:r>
            <a:r>
              <a:rPr lang="de-DE" sz="2000" dirty="0" err="1"/>
              <a:t>triple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whole</a:t>
            </a:r>
            <a:endParaRPr lang="de-DE" dirty="0"/>
          </a:p>
          <a:p>
            <a:pPr lvl="1"/>
            <a:endParaRPr lang="en-US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AF21B34-BBFD-E7D4-41EF-ABB379C22514}"/>
              </a:ext>
            </a:extLst>
          </p:cNvPr>
          <p:cNvSpPr/>
          <p:nvPr/>
        </p:nvSpPr>
        <p:spPr>
          <a:xfrm>
            <a:off x="667139" y="4211689"/>
            <a:ext cx="634050" cy="2952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1C6B3690-9772-00E4-B381-744F4400FBEA}"/>
              </a:ext>
            </a:extLst>
          </p:cNvPr>
          <p:cNvSpPr txBox="1">
            <a:spLocks/>
          </p:cNvSpPr>
          <p:nvPr/>
        </p:nvSpPr>
        <p:spPr>
          <a:xfrm>
            <a:off x="1434928" y="4229227"/>
            <a:ext cx="5818210" cy="3974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Integration via </a:t>
            </a:r>
            <a:r>
              <a:rPr lang="de-DE" sz="2000" dirty="0" err="1"/>
              <a:t>attention</a:t>
            </a:r>
            <a:r>
              <a:rPr lang="de-DE" sz="2000" dirty="0"/>
              <a:t> </a:t>
            </a:r>
            <a:r>
              <a:rPr lang="de-DE" sz="2000" dirty="0" err="1"/>
              <a:t>layer</a:t>
            </a:r>
            <a:endParaRPr lang="de-DE" dirty="0"/>
          </a:p>
          <a:p>
            <a:pPr lvl="1"/>
            <a:endParaRPr lang="en-US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EFAF8E9F-56BC-A1F5-B919-47DAEE040EEE}"/>
              </a:ext>
            </a:extLst>
          </p:cNvPr>
          <p:cNvSpPr/>
          <p:nvPr/>
        </p:nvSpPr>
        <p:spPr>
          <a:xfrm>
            <a:off x="667139" y="5336279"/>
            <a:ext cx="634050" cy="2952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BEA3F173-A981-8C19-3746-C1E3EAD18AE6}"/>
              </a:ext>
            </a:extLst>
          </p:cNvPr>
          <p:cNvSpPr txBox="1">
            <a:spLocks/>
          </p:cNvSpPr>
          <p:nvPr/>
        </p:nvSpPr>
        <p:spPr>
          <a:xfrm>
            <a:off x="1434928" y="5353817"/>
            <a:ext cx="5818210" cy="3974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triples</a:t>
            </a:r>
            <a:r>
              <a:rPr lang="de-DE" sz="2000" dirty="0"/>
              <a:t> </a:t>
            </a:r>
            <a:r>
              <a:rPr lang="de-DE" sz="2000" dirty="0" err="1"/>
              <a:t>independently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other</a:t>
            </a:r>
            <a:endParaRPr lang="de-DE" dirty="0"/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FB917E-9A2D-C3EA-6CCE-CD83C0851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94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28C0-71BC-3F12-EDA8-A4FEC5A3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56E44D-9404-009C-B9D1-9829D507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5C9599-9184-084B-8E06-7A10675C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095FAFD-0212-380E-1FB5-3757F5AF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C4DD2F5A-5247-0EAD-F211-EBB515D61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D148D23-0975-422C-ED40-0A49B5F9C394}"/>
              </a:ext>
            </a:extLst>
          </p:cNvPr>
          <p:cNvSpPr/>
          <p:nvPr/>
        </p:nvSpPr>
        <p:spPr>
          <a:xfrm>
            <a:off x="7297901" y="1340584"/>
            <a:ext cx="4441947" cy="33685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AEC38-05B0-C3BE-20D3-77462640EBAF}"/>
              </a:ext>
            </a:extLst>
          </p:cNvPr>
          <p:cNvSpPr/>
          <p:nvPr/>
        </p:nvSpPr>
        <p:spPr>
          <a:xfrm>
            <a:off x="9853015" y="4709160"/>
            <a:ext cx="2187235" cy="12304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F519DF7D-737E-CA6B-B140-5895A7C1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370320" cy="4486472"/>
          </a:xfrm>
        </p:spPr>
        <p:txBody>
          <a:bodyPr/>
          <a:lstStyle/>
          <a:p>
            <a:r>
              <a:rPr lang="de-DE" b="1" dirty="0"/>
              <a:t>Input: RDF </a:t>
            </a:r>
            <a:r>
              <a:rPr lang="de-DE" b="1" dirty="0" err="1"/>
              <a:t>triples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 err="1"/>
              <a:t>Step</a:t>
            </a:r>
            <a:r>
              <a:rPr lang="de-DE" b="1" dirty="0"/>
              <a:t> 1: </a:t>
            </a:r>
            <a:r>
              <a:rPr lang="de-DE" b="1" dirty="0" err="1"/>
              <a:t>Get</a:t>
            </a:r>
            <a:r>
              <a:rPr lang="de-DE" b="1" dirty="0"/>
              <a:t> </a:t>
            </a:r>
            <a:r>
              <a:rPr lang="de-DE" b="1" dirty="0" err="1"/>
              <a:t>textual</a:t>
            </a:r>
            <a:r>
              <a:rPr lang="de-DE" b="1" dirty="0"/>
              <a:t> </a:t>
            </a:r>
            <a:r>
              <a:rPr lang="de-DE" b="1" dirty="0" err="1"/>
              <a:t>representation</a:t>
            </a:r>
            <a:endParaRPr lang="de-DE" b="1" dirty="0"/>
          </a:p>
          <a:p>
            <a:pPr lvl="1"/>
            <a:r>
              <a:rPr lang="de-DE" dirty="0"/>
              <a:t>Option A: Take </a:t>
            </a:r>
            <a:r>
              <a:rPr lang="de-DE" dirty="0" err="1"/>
              <a:t>rdfs:label</a:t>
            </a:r>
            <a:endParaRPr lang="de-DE" dirty="0"/>
          </a:p>
          <a:p>
            <a:pPr lvl="1"/>
            <a:r>
              <a:rPr lang="de-DE" dirty="0"/>
              <a:t>Option B: Take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  <a:p>
            <a:pPr marL="717508" lvl="2" indent="0">
              <a:buNone/>
            </a:pPr>
            <a:r>
              <a:rPr lang="de-DE" dirty="0"/>
              <a:t>	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74D0EA0-3AC7-9F9B-3865-A7CDC27F83FF}"/>
              </a:ext>
            </a:extLst>
          </p:cNvPr>
          <p:cNvSpPr/>
          <p:nvPr/>
        </p:nvSpPr>
        <p:spPr>
          <a:xfrm>
            <a:off x="997499" y="2048095"/>
            <a:ext cx="5098501" cy="7677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 err="1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Subject</a:t>
            </a:r>
            <a:r>
              <a:rPr lang="de-DE" sz="1400" b="1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&lt;http://dbpedia.org/resource/3WAY_FM&gt; </a:t>
            </a:r>
            <a:b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1400" b="1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Predicate</a:t>
            </a:r>
            <a:r>
              <a:rPr lang="de-DE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&lt;http://www.w3.org/1999/02/22-rdf-syntax-ns#type&gt; </a:t>
            </a:r>
            <a:b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1400" b="1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Object</a:t>
            </a:r>
            <a:r>
              <a:rPr lang="de-DE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&lt;http://schema.org/RadioStation&gt; 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63C1F73-6143-D3C8-2AC6-D27B62E12315}"/>
              </a:ext>
            </a:extLst>
          </p:cNvPr>
          <p:cNvSpPr/>
          <p:nvPr/>
        </p:nvSpPr>
        <p:spPr>
          <a:xfrm>
            <a:off x="997499" y="4556644"/>
            <a:ext cx="2093173" cy="7677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 err="1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Subject</a:t>
            </a:r>
            <a:r>
              <a:rPr lang="de-DE" sz="1400" b="1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„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3WAY_FM“</a:t>
            </a:r>
            <a:b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1400" b="1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Predicate</a:t>
            </a:r>
            <a:r>
              <a:rPr lang="de-DE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„type“</a:t>
            </a:r>
            <a:b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1400" b="1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Object</a:t>
            </a:r>
            <a:r>
              <a:rPr lang="de-DE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„</a:t>
            </a:r>
            <a:r>
              <a:rPr lang="de-DE" sz="14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RadioStation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B736B91-28CC-FBA0-FEF0-D392F951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850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99AEA-1D75-4BF3-461C-4C9AA4F2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3D81A5-3D66-8EA1-587F-AEC7E8AA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AE90FA-ADA4-6321-90F1-5BCC66F4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452FC0-1A72-5711-0BE0-A67B105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8991D9E8-81E9-6027-995D-D345ACCF3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C60247A-05AD-B397-6D86-784EA8839448}"/>
              </a:ext>
            </a:extLst>
          </p:cNvPr>
          <p:cNvSpPr/>
          <p:nvPr/>
        </p:nvSpPr>
        <p:spPr>
          <a:xfrm>
            <a:off x="7297901" y="1340584"/>
            <a:ext cx="4441947" cy="33685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145394-84A3-3B3F-DA48-ABF0E96145FB}"/>
              </a:ext>
            </a:extLst>
          </p:cNvPr>
          <p:cNvSpPr/>
          <p:nvPr/>
        </p:nvSpPr>
        <p:spPr>
          <a:xfrm>
            <a:off x="9853015" y="4709160"/>
            <a:ext cx="2187235" cy="12304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A7DB07BF-5F0A-F36E-630C-2F30629C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370320" cy="4486472"/>
          </a:xfrm>
        </p:spPr>
        <p:txBody>
          <a:bodyPr/>
          <a:lstStyle/>
          <a:p>
            <a:r>
              <a:rPr lang="de-DE" b="1" dirty="0" err="1"/>
              <a:t>Step</a:t>
            </a:r>
            <a:r>
              <a:rPr lang="de-DE" b="1" dirty="0"/>
              <a:t> 2: Create </a:t>
            </a:r>
            <a:r>
              <a:rPr lang="de-DE" b="1" dirty="0" err="1"/>
              <a:t>formatted</a:t>
            </a:r>
            <a:r>
              <a:rPr lang="de-DE" b="1" dirty="0"/>
              <a:t> </a:t>
            </a:r>
            <a:r>
              <a:rPr lang="de-DE" b="1" dirty="0" err="1"/>
              <a:t>triple</a:t>
            </a:r>
            <a:r>
              <a:rPr lang="de-DE" b="1" dirty="0"/>
              <a:t> </a:t>
            </a:r>
            <a:r>
              <a:rPr lang="de-DE" b="1" dirty="0" err="1"/>
              <a:t>strings</a:t>
            </a:r>
            <a:endParaRPr lang="de-DE" b="1" dirty="0"/>
          </a:p>
          <a:p>
            <a:pPr lvl="1"/>
            <a:r>
              <a:rPr lang="de-DE" dirty="0"/>
              <a:t>Add [CLS] and [SEP] </a:t>
            </a:r>
            <a:r>
              <a:rPr lang="de-DE" dirty="0" err="1"/>
              <a:t>tokens</a:t>
            </a:r>
            <a:endParaRPr lang="de-DE" dirty="0"/>
          </a:p>
          <a:p>
            <a:pPr marL="717508" lvl="2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r>
              <a:rPr lang="en-US" b="1" dirty="0"/>
              <a:t>Step 3: Tokenization</a:t>
            </a:r>
          </a:p>
          <a:p>
            <a:pPr lvl="1"/>
            <a:r>
              <a:rPr lang="en-US" dirty="0"/>
              <a:t>Convert string into model-readable units</a:t>
            </a:r>
          </a:p>
          <a:p>
            <a:pPr lvl="1"/>
            <a:r>
              <a:rPr lang="en-US" dirty="0"/>
              <a:t>Tokenizer has to match respective language model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6A89C67-9D04-AB95-8147-77DF90D3E36D}"/>
              </a:ext>
            </a:extLst>
          </p:cNvPr>
          <p:cNvSpPr/>
          <p:nvPr/>
        </p:nvSpPr>
        <p:spPr>
          <a:xfrm>
            <a:off x="836313" y="2444380"/>
            <a:ext cx="3931117" cy="4085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„</a:t>
            </a:r>
            <a:r>
              <a:rPr lang="de-DE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[CLS] 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3WAY_FM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[SEP] 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type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[SEP]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RadioStation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95DD61A-16F3-A41E-9871-5C97A59C3A81}"/>
              </a:ext>
            </a:extLst>
          </p:cNvPr>
          <p:cNvSpPr/>
          <p:nvPr/>
        </p:nvSpPr>
        <p:spPr>
          <a:xfrm>
            <a:off x="836313" y="4800600"/>
            <a:ext cx="5052423" cy="4085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„[CLS]“ „3WAY“ „_FM“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„[SEP]“ „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type“</a:t>
            </a:r>
            <a:r>
              <a:rPr lang="de-DE" sz="14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„[SEP]“ „</a:t>
            </a:r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Radio“ „Station“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ABF3E09-DFFB-D572-6D1B-650D0F2BCDAE}"/>
              </a:ext>
            </a:extLst>
          </p:cNvPr>
          <p:cNvSpPr/>
          <p:nvPr/>
        </p:nvSpPr>
        <p:spPr>
          <a:xfrm>
            <a:off x="836313" y="5418343"/>
            <a:ext cx="3653391" cy="4085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101, 12345, 6789, 102, 2345, 102, 4567, 8910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A6D52BD-C7D8-7955-C8C5-6ECDC85E4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39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98737-B5F0-41BD-282B-08CCA9366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679882-3436-7D68-1F63-DD2B7958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F20819-07CF-B029-19F7-483C1C5E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BF3F6D-39B1-6E2E-8453-2D42B10E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AFD1B860-5D07-1C94-E6F3-8BA006AA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Self-Attention:</a:t>
            </a:r>
          </a:p>
          <a:p>
            <a:pPr lvl="1"/>
            <a:endParaRPr lang="en-US" sz="2000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15" name="Grafik 14" descr="Ein Bild, das Screenshot, Text, Grafiken enthält.&#10;&#10;Automatisch generierte Beschreibung">
            <a:extLst>
              <a:ext uri="{FF2B5EF4-FFF2-40B4-BE49-F238E27FC236}">
                <a16:creationId xmlns:a16="http://schemas.microsoft.com/office/drawing/2014/main" id="{0E3707E4-26AB-686A-F4EB-3C5BC7412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7" y="3079170"/>
            <a:ext cx="2547696" cy="17912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4268EC-CB84-75FE-7A8B-06C20FB16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148" y="394871"/>
            <a:ext cx="5603178" cy="585367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F0EE48D-88C8-7023-D862-B811BE4BA119}"/>
              </a:ext>
            </a:extLst>
          </p:cNvPr>
          <p:cNvSpPr/>
          <p:nvPr/>
        </p:nvSpPr>
        <p:spPr>
          <a:xfrm>
            <a:off x="6318504" y="450028"/>
            <a:ext cx="1627632" cy="337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rgbClr val="92D050"/>
                </a:solidFill>
              </a:rPr>
              <a:t>bank</a:t>
            </a:r>
            <a:endParaRPr lang="en-US" sz="1800" dirty="0">
              <a:solidFill>
                <a:srgbClr val="92D05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9CA44C-CE4C-6837-77FB-E968ABFBDF93}"/>
              </a:ext>
            </a:extLst>
          </p:cNvPr>
          <p:cNvSpPr/>
          <p:nvPr/>
        </p:nvSpPr>
        <p:spPr>
          <a:xfrm>
            <a:off x="8199120" y="450028"/>
            <a:ext cx="1627632" cy="337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rgbClr val="92D050"/>
                </a:solidFill>
              </a:rPr>
              <a:t>transfer</a:t>
            </a:r>
            <a:endParaRPr lang="en-US" sz="1800" dirty="0">
              <a:solidFill>
                <a:srgbClr val="92D05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EED3585-0390-A858-1BDD-B087F49F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8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9FE0B-C5E0-00E9-DCDD-5FEFDCEF3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6D043B-1326-0EFC-894D-17760D3A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08" y="4648823"/>
            <a:ext cx="3394538" cy="1283513"/>
          </a:xfrm>
        </p:spPr>
        <p:txBody>
          <a:bodyPr>
            <a:noAutofit/>
          </a:bodyPr>
          <a:lstStyle/>
          <a:p>
            <a:r>
              <a:rPr lang="de-DE" sz="1800" dirty="0" err="1"/>
              <a:t>Provide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concise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overviews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entities</a:t>
            </a:r>
            <a:endParaRPr lang="de-DE" sz="1800" dirty="0"/>
          </a:p>
          <a:p>
            <a:r>
              <a:rPr lang="de-DE" sz="1800" dirty="0" err="1"/>
              <a:t>Summarization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dynamic</a:t>
            </a:r>
            <a:r>
              <a:rPr lang="de-DE" sz="1800" dirty="0"/>
              <a:t> and </a:t>
            </a:r>
            <a:r>
              <a:rPr lang="de-DE" sz="1800" dirty="0" err="1">
                <a:solidFill>
                  <a:schemeClr val="tx2"/>
                </a:solidFill>
              </a:rPr>
              <a:t>query</a:t>
            </a:r>
            <a:r>
              <a:rPr lang="de-DE" sz="1800" dirty="0">
                <a:solidFill>
                  <a:schemeClr val="tx2"/>
                </a:solidFill>
              </a:rPr>
              <a:t>-aware</a:t>
            </a:r>
            <a:r>
              <a:rPr lang="de-DE" sz="1800" dirty="0"/>
              <a:t> </a:t>
            </a:r>
            <a:endParaRPr lang="en-US" sz="18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A1F72E-5453-B50D-9AD8-B61E5F57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840BA-3FCD-60AF-6C6C-CEA4E10B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D9E1ABF-1153-B773-EAE2-0B66681D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E97190-6564-7076-91CF-DFACBE22116B}"/>
              </a:ext>
            </a:extLst>
          </p:cNvPr>
          <p:cNvSpPr/>
          <p:nvPr/>
        </p:nvSpPr>
        <p:spPr>
          <a:xfrm>
            <a:off x="139237" y="1679449"/>
            <a:ext cx="3722025" cy="439216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56714A2-002A-54B7-BD18-C3529F8C53A1}"/>
              </a:ext>
            </a:extLst>
          </p:cNvPr>
          <p:cNvSpPr/>
          <p:nvPr/>
        </p:nvSpPr>
        <p:spPr>
          <a:xfrm>
            <a:off x="4234987" y="1675860"/>
            <a:ext cx="3722025" cy="439216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D94B1CE-B88C-38DD-AA7F-8E92E0411C53}"/>
              </a:ext>
            </a:extLst>
          </p:cNvPr>
          <p:cNvSpPr/>
          <p:nvPr/>
        </p:nvSpPr>
        <p:spPr>
          <a:xfrm>
            <a:off x="8330737" y="1675860"/>
            <a:ext cx="3722025" cy="439575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56A6AE9-3383-E7F4-9C20-C13514FF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13" y="2657911"/>
            <a:ext cx="2398490" cy="184832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A1BED58-C8AC-380C-3CE8-FC96310ABE30}"/>
              </a:ext>
            </a:extLst>
          </p:cNvPr>
          <p:cNvSpPr txBox="1"/>
          <p:nvPr/>
        </p:nvSpPr>
        <p:spPr>
          <a:xfrm>
            <a:off x="146290" y="1738568"/>
            <a:ext cx="371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Web </a:t>
            </a:r>
            <a:r>
              <a:rPr lang="de-DE" b="1" dirty="0" err="1"/>
              <a:t>search</a:t>
            </a:r>
            <a:endParaRPr lang="en-US" b="1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7514FB-A7D4-1CA8-EF9D-6879B6723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345" y="2503324"/>
            <a:ext cx="2997310" cy="2002908"/>
          </a:xfrm>
          <a:prstGeom prst="rect">
            <a:avLst/>
          </a:prstGeom>
        </p:spPr>
      </p:pic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7767723E-2861-60A0-B2E5-5D0468931267}"/>
              </a:ext>
            </a:extLst>
          </p:cNvPr>
          <p:cNvSpPr txBox="1">
            <a:spLocks/>
          </p:cNvSpPr>
          <p:nvPr/>
        </p:nvSpPr>
        <p:spPr>
          <a:xfrm>
            <a:off x="4395204" y="4648824"/>
            <a:ext cx="3394538" cy="1283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Help </a:t>
            </a:r>
            <a:r>
              <a:rPr lang="de-DE" sz="1800" dirty="0" err="1"/>
              <a:t>users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navigate</a:t>
            </a:r>
            <a:r>
              <a:rPr lang="de-DE" sz="1800" dirty="0"/>
              <a:t> </a:t>
            </a:r>
            <a:r>
              <a:rPr lang="de-DE" sz="1800" dirty="0" err="1"/>
              <a:t>through</a:t>
            </a:r>
            <a:r>
              <a:rPr lang="de-DE" sz="1800" dirty="0"/>
              <a:t> large </a:t>
            </a:r>
            <a:r>
              <a:rPr lang="de-DE" sz="1800" dirty="0">
                <a:solidFill>
                  <a:schemeClr val="tx2"/>
                </a:solidFill>
              </a:rPr>
              <a:t>RDF </a:t>
            </a:r>
            <a:r>
              <a:rPr lang="de-DE" sz="1800" dirty="0" err="1">
                <a:solidFill>
                  <a:schemeClr val="tx2"/>
                </a:solidFill>
              </a:rPr>
              <a:t>databases</a:t>
            </a:r>
            <a:endParaRPr lang="de-DE" sz="1800" dirty="0">
              <a:solidFill>
                <a:schemeClr val="tx2"/>
              </a:solidFill>
            </a:endParaRPr>
          </a:p>
          <a:p>
            <a:r>
              <a:rPr lang="de-DE" sz="1800" dirty="0"/>
              <a:t>Support </a:t>
            </a:r>
            <a:r>
              <a:rPr lang="de-DE" sz="1800" dirty="0" err="1">
                <a:solidFill>
                  <a:schemeClr val="tx2"/>
                </a:solidFill>
              </a:rPr>
              <a:t>exploration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underyling</a:t>
            </a:r>
            <a:r>
              <a:rPr lang="de-DE" sz="1800" dirty="0"/>
              <a:t> </a:t>
            </a:r>
            <a:r>
              <a:rPr lang="de-DE" sz="1800" dirty="0" err="1"/>
              <a:t>relationships</a:t>
            </a:r>
            <a:endParaRPr lang="en-US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420BC18-3ED5-57F0-879A-BF79DD669C19}"/>
              </a:ext>
            </a:extLst>
          </p:cNvPr>
          <p:cNvSpPr txBox="1"/>
          <p:nvPr/>
        </p:nvSpPr>
        <p:spPr>
          <a:xfrm>
            <a:off x="4242040" y="1758924"/>
            <a:ext cx="371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RDF </a:t>
            </a:r>
            <a:r>
              <a:rPr lang="de-DE" b="1" dirty="0" err="1"/>
              <a:t>browsers</a:t>
            </a:r>
            <a:endParaRPr lang="en-US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BF68611-27E7-8BDF-2A96-11716D4AFDE5}"/>
              </a:ext>
            </a:extLst>
          </p:cNvPr>
          <p:cNvSpPr txBox="1"/>
          <p:nvPr/>
        </p:nvSpPr>
        <p:spPr>
          <a:xfrm>
            <a:off x="8345607" y="1738568"/>
            <a:ext cx="371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Recommender</a:t>
            </a:r>
            <a:r>
              <a:rPr lang="de-DE" b="1" dirty="0"/>
              <a:t> </a:t>
            </a:r>
            <a:r>
              <a:rPr lang="de-DE" b="1" dirty="0" err="1"/>
              <a:t>systems</a:t>
            </a:r>
            <a:endParaRPr lang="en-US" b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681937B-E7A0-F0E2-0E41-B66E54C53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892" y="2465494"/>
            <a:ext cx="2078977" cy="2083264"/>
          </a:xfrm>
          <a:prstGeom prst="rect">
            <a:avLst/>
          </a:prstGeom>
        </p:spPr>
      </p:pic>
      <p:sp>
        <p:nvSpPr>
          <p:cNvPr id="24" name="Inhaltsplatzhalter 1">
            <a:extLst>
              <a:ext uri="{FF2B5EF4-FFF2-40B4-BE49-F238E27FC236}">
                <a16:creationId xmlns:a16="http://schemas.microsoft.com/office/drawing/2014/main" id="{372CDF27-6020-304E-2BF0-77B61BD8A1F2}"/>
              </a:ext>
            </a:extLst>
          </p:cNvPr>
          <p:cNvSpPr txBox="1">
            <a:spLocks/>
          </p:cNvSpPr>
          <p:nvPr/>
        </p:nvSpPr>
        <p:spPr>
          <a:xfrm>
            <a:off x="8490954" y="4648823"/>
            <a:ext cx="3394538" cy="1283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Integrate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side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information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/>
              <a:t>from</a:t>
            </a:r>
            <a:r>
              <a:rPr lang="de-DE" sz="1800" dirty="0"/>
              <a:t> KGs in </a:t>
            </a:r>
            <a:r>
              <a:rPr lang="de-DE" sz="1800" dirty="0" err="1"/>
              <a:t>case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sparsity</a:t>
            </a:r>
            <a:endParaRPr lang="de-DE" sz="1800" dirty="0"/>
          </a:p>
          <a:p>
            <a:r>
              <a:rPr lang="de-DE" sz="1800" dirty="0" err="1"/>
              <a:t>Improve</a:t>
            </a:r>
            <a:r>
              <a:rPr lang="de-DE" sz="1800" dirty="0"/>
              <a:t> </a:t>
            </a:r>
            <a:r>
              <a:rPr lang="de-DE" sz="1800" dirty="0" err="1"/>
              <a:t>computational</a:t>
            </a:r>
            <a:r>
              <a:rPr lang="de-DE" sz="1800" dirty="0"/>
              <a:t> </a:t>
            </a:r>
            <a:r>
              <a:rPr lang="de-DE" sz="1800" dirty="0" err="1"/>
              <a:t>efficiency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creating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summarized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supernodes</a:t>
            </a: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B1750B6-0C9C-43C8-FF23-01D9743E19C8}"/>
              </a:ext>
            </a:extLst>
          </p:cNvPr>
          <p:cNvCxnSpPr/>
          <p:nvPr/>
        </p:nvCxnSpPr>
        <p:spPr>
          <a:xfrm>
            <a:off x="146290" y="2220589"/>
            <a:ext cx="371497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43EE0EA-0104-F627-DD1D-23EC9A5E3976}"/>
              </a:ext>
            </a:extLst>
          </p:cNvPr>
          <p:cNvCxnSpPr/>
          <p:nvPr/>
        </p:nvCxnSpPr>
        <p:spPr>
          <a:xfrm>
            <a:off x="4235690" y="2220589"/>
            <a:ext cx="371497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237798D-815D-86A9-4404-B11173FA8264}"/>
              </a:ext>
            </a:extLst>
          </p:cNvPr>
          <p:cNvCxnSpPr/>
          <p:nvPr/>
        </p:nvCxnSpPr>
        <p:spPr>
          <a:xfrm>
            <a:off x="8327630" y="2220589"/>
            <a:ext cx="371497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C58BAF3-4D67-CD45-4D9C-C5F708926F96}"/>
              </a:ext>
            </a:extLst>
          </p:cNvPr>
          <p:cNvSpPr/>
          <p:nvPr/>
        </p:nvSpPr>
        <p:spPr>
          <a:xfrm>
            <a:off x="8152100" y="1508760"/>
            <a:ext cx="4039900" cy="4636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C011F0-76C7-FDC8-2693-A46A1D262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733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C9019-215B-B70B-E3AE-01DF33695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F64A11-A813-DA92-47FD-6C65C3D4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1CF50B-8EBA-B53F-02BF-B869D91B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2F148F-4FE6-877F-D744-503175D3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C6E9C1-0523-7330-DA34-37E07362063A}"/>
              </a:ext>
            </a:extLst>
          </p:cNvPr>
          <p:cNvSpPr/>
          <p:nvPr/>
        </p:nvSpPr>
        <p:spPr>
          <a:xfrm>
            <a:off x="7297901" y="1340584"/>
            <a:ext cx="4441947" cy="24998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41C7FC06-FDB9-8902-518E-5C5A68BBA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Self-Attention:</a:t>
            </a:r>
          </a:p>
          <a:p>
            <a:pPr lvl="1"/>
            <a:endParaRPr lang="en-US" sz="2000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FB4F3D-D8F9-64D9-9552-DE4CD60F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98" y="1960111"/>
            <a:ext cx="8146855" cy="4352801"/>
          </a:xfrm>
          <a:prstGeom prst="rect">
            <a:avLst/>
          </a:prstGeom>
        </p:spPr>
      </p:pic>
      <p:sp>
        <p:nvSpPr>
          <p:cNvPr id="12" name="Inhaltsplatzhalter 17">
            <a:extLst>
              <a:ext uri="{FF2B5EF4-FFF2-40B4-BE49-F238E27FC236}">
                <a16:creationId xmlns:a16="http://schemas.microsoft.com/office/drawing/2014/main" id="{89FC5F5A-6067-ECDE-3B53-AE729825902D}"/>
              </a:ext>
            </a:extLst>
          </p:cNvPr>
          <p:cNvSpPr txBox="1">
            <a:spLocks/>
          </p:cNvSpPr>
          <p:nvPr/>
        </p:nvSpPr>
        <p:spPr>
          <a:xfrm>
            <a:off x="5789649" y="4973327"/>
            <a:ext cx="6099319" cy="13395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Dynamically</a:t>
            </a:r>
            <a:r>
              <a:rPr lang="de-DE" sz="2000" dirty="0"/>
              <a:t> </a:t>
            </a:r>
            <a:r>
              <a:rPr lang="de-DE" sz="2000" dirty="0" err="1"/>
              <a:t>weigh</a:t>
            </a:r>
            <a:r>
              <a:rPr lang="de-DE" sz="2000" dirty="0"/>
              <a:t>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tokens</a:t>
            </a:r>
            <a:r>
              <a:rPr lang="de-DE" sz="2000" dirty="0"/>
              <a:t> in </a:t>
            </a:r>
            <a:r>
              <a:rPr lang="de-DE" sz="2000" dirty="0" err="1"/>
              <a:t>relation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other</a:t>
            </a:r>
            <a:endParaRPr lang="de-DE" sz="2000" dirty="0"/>
          </a:p>
          <a:p>
            <a:r>
              <a:rPr lang="de-DE" sz="2000" dirty="0"/>
              <a:t>Capture </a:t>
            </a:r>
            <a:r>
              <a:rPr lang="de-DE" sz="2000" dirty="0" err="1"/>
              <a:t>local</a:t>
            </a:r>
            <a:r>
              <a:rPr lang="de-DE" sz="2000" dirty="0"/>
              <a:t> and global </a:t>
            </a:r>
            <a:r>
              <a:rPr lang="de-DE" sz="2000" dirty="0" err="1"/>
              <a:t>dependencies</a:t>
            </a:r>
            <a:r>
              <a:rPr lang="de-DE" sz="2000" dirty="0"/>
              <a:t> </a:t>
            </a:r>
            <a:r>
              <a:rPr lang="de-DE" sz="2000" dirty="0" err="1"/>
              <a:t>within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sequence</a:t>
            </a:r>
            <a:endParaRPr lang="en-US" sz="2000" dirty="0"/>
          </a:p>
          <a:p>
            <a:pPr marL="355579" lvl="1" indent="0">
              <a:buFontTx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B626A03-D4A9-E65F-F440-F452EBA72893}"/>
                  </a:ext>
                </a:extLst>
              </p:cNvPr>
              <p:cNvSpPr txBox="1"/>
              <p:nvPr/>
            </p:nvSpPr>
            <p:spPr>
              <a:xfrm>
                <a:off x="9133986" y="3921000"/>
                <a:ext cx="2605862" cy="92987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B626A03-D4A9-E65F-F440-F452EBA72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986" y="3921000"/>
                <a:ext cx="2605862" cy="929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 descr="Ein Bild, das Screenshot, Text, Grafiken enthält.&#10;&#10;Automatisch generierte Beschreibung">
            <a:extLst>
              <a:ext uri="{FF2B5EF4-FFF2-40B4-BE49-F238E27FC236}">
                <a16:creationId xmlns:a16="http://schemas.microsoft.com/office/drawing/2014/main" id="{1C13855A-A241-D7C4-F68D-9DD11DED4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69" y="1863599"/>
            <a:ext cx="2547696" cy="179129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E43BA14-562C-72AC-D677-A4B1785F0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35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28C5-B5B9-67A4-ED17-685281E58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D3BFA9-00F2-C155-B56E-E605B0125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AEC31-36E3-07FD-98B9-4AB76640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87A6BB0-CC0A-3FED-F64B-A6A52588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76D4A59A-AF28-A84D-D751-994596278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LLM Development Stages: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B482B5E-6D5B-217C-49C1-FA88123D5A6F}"/>
              </a:ext>
            </a:extLst>
          </p:cNvPr>
          <p:cNvSpPr/>
          <p:nvPr/>
        </p:nvSpPr>
        <p:spPr>
          <a:xfrm>
            <a:off x="1449043" y="4587239"/>
            <a:ext cx="4942613" cy="2865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65F5224-9F3B-8810-7B2D-23A254A0263D}"/>
              </a:ext>
            </a:extLst>
          </p:cNvPr>
          <p:cNvSpPr/>
          <p:nvPr/>
        </p:nvSpPr>
        <p:spPr>
          <a:xfrm>
            <a:off x="1321452" y="2817628"/>
            <a:ext cx="2410576" cy="12227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Pre</a:t>
            </a:r>
            <a:r>
              <a:rPr lang="de-DE" b="1" dirty="0">
                <a:solidFill>
                  <a:schemeClr val="tx1"/>
                </a:solidFill>
              </a:rPr>
              <a:t>-Training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3603240-1E5C-41AE-9267-15F6C28C16B9}"/>
              </a:ext>
            </a:extLst>
          </p:cNvPr>
          <p:cNvSpPr/>
          <p:nvPr/>
        </p:nvSpPr>
        <p:spPr>
          <a:xfrm>
            <a:off x="4846146" y="2817628"/>
            <a:ext cx="2410576" cy="12227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Fine-Tuning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F50BF1F-57EB-F2B5-7C16-07050074EC25}"/>
              </a:ext>
            </a:extLst>
          </p:cNvPr>
          <p:cNvSpPr/>
          <p:nvPr/>
        </p:nvSpPr>
        <p:spPr>
          <a:xfrm>
            <a:off x="8370840" y="2817628"/>
            <a:ext cx="2410576" cy="12227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Utilization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32C0199D-666A-7C33-EA15-4C4C077A4640}"/>
              </a:ext>
            </a:extLst>
          </p:cNvPr>
          <p:cNvSpPr/>
          <p:nvPr/>
        </p:nvSpPr>
        <p:spPr>
          <a:xfrm rot="16200000">
            <a:off x="4055900" y="3192425"/>
            <a:ext cx="520996" cy="4731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1D2A5479-A482-3A94-BAD3-B818A1374751}"/>
              </a:ext>
            </a:extLst>
          </p:cNvPr>
          <p:cNvSpPr/>
          <p:nvPr/>
        </p:nvSpPr>
        <p:spPr>
          <a:xfrm rot="16200000">
            <a:off x="7573873" y="3192424"/>
            <a:ext cx="520996" cy="4731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5BE2041-9CE2-7A60-F93D-172A199C33D1}"/>
              </a:ext>
            </a:extLst>
          </p:cNvPr>
          <p:cNvSpPr txBox="1"/>
          <p:nvPr/>
        </p:nvSpPr>
        <p:spPr>
          <a:xfrm>
            <a:off x="1034490" y="4414327"/>
            <a:ext cx="298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Learn</a:t>
            </a:r>
            <a:r>
              <a:rPr lang="de-DE" dirty="0"/>
              <a:t> fundamental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and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large-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E804F28-6D13-256B-4FAF-1D115673A809}"/>
              </a:ext>
            </a:extLst>
          </p:cNvPr>
          <p:cNvSpPr txBox="1"/>
          <p:nvPr/>
        </p:nvSpPr>
        <p:spPr>
          <a:xfrm>
            <a:off x="4603719" y="4414327"/>
            <a:ext cx="298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Improve</a:t>
            </a:r>
            <a:r>
              <a:rPr lang="de-DE" dirty="0"/>
              <a:t> LM </a:t>
            </a:r>
            <a:r>
              <a:rPr lang="de-DE" dirty="0" err="1"/>
              <a:t>capabilities</a:t>
            </a:r>
            <a:r>
              <a:rPr lang="de-DE" dirty="0"/>
              <a:t> on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3C35FF-3C9C-01F6-2710-7918D682C2F7}"/>
              </a:ext>
            </a:extLst>
          </p:cNvPr>
          <p:cNvSpPr txBox="1"/>
          <p:nvPr/>
        </p:nvSpPr>
        <p:spPr>
          <a:xfrm>
            <a:off x="8194654" y="4414327"/>
            <a:ext cx="298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Leverage</a:t>
            </a:r>
            <a:r>
              <a:rPr lang="de-DE" dirty="0"/>
              <a:t> LM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prompts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712CA6-8991-7BA9-D5E5-A910593B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817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49850-7EAE-4050-46D4-5739D07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60295B-B995-F3BA-78CF-5D760E9E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3FD068-4731-B47E-8A7D-A729DDF3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6F3EC4D-3CFD-B20C-B9EB-E71EE6B3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E0B8A512-BD1E-437E-F4F6-E9669B4B2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LLM Development Stages: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2F95F-6CC9-60D1-AAAD-655DFFE3BD6F}"/>
              </a:ext>
            </a:extLst>
          </p:cNvPr>
          <p:cNvSpPr/>
          <p:nvPr/>
        </p:nvSpPr>
        <p:spPr>
          <a:xfrm>
            <a:off x="1449043" y="4587239"/>
            <a:ext cx="4942613" cy="2865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45581815-3B2F-6C7F-8A0E-51A817ECCFF3}"/>
              </a:ext>
            </a:extLst>
          </p:cNvPr>
          <p:cNvSpPr/>
          <p:nvPr/>
        </p:nvSpPr>
        <p:spPr>
          <a:xfrm>
            <a:off x="1321452" y="2817628"/>
            <a:ext cx="2410576" cy="12227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Pre</a:t>
            </a:r>
            <a:r>
              <a:rPr lang="de-DE" b="1" dirty="0">
                <a:solidFill>
                  <a:schemeClr val="tx1"/>
                </a:solidFill>
              </a:rPr>
              <a:t>-Training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1D7F3B3-2C0A-3D63-F0F6-C36E346FF491}"/>
              </a:ext>
            </a:extLst>
          </p:cNvPr>
          <p:cNvSpPr/>
          <p:nvPr/>
        </p:nvSpPr>
        <p:spPr>
          <a:xfrm>
            <a:off x="4846146" y="2817628"/>
            <a:ext cx="2410576" cy="12227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Fine-Tuning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B6F24B0-D860-295D-9A2C-490CB5265846}"/>
              </a:ext>
            </a:extLst>
          </p:cNvPr>
          <p:cNvSpPr/>
          <p:nvPr/>
        </p:nvSpPr>
        <p:spPr>
          <a:xfrm>
            <a:off x="8370840" y="2817628"/>
            <a:ext cx="2410576" cy="12227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Utilization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D87E354A-AC13-437D-A09D-7F678300AED6}"/>
              </a:ext>
            </a:extLst>
          </p:cNvPr>
          <p:cNvSpPr/>
          <p:nvPr/>
        </p:nvSpPr>
        <p:spPr>
          <a:xfrm rot="16200000">
            <a:off x="4055900" y="3192425"/>
            <a:ext cx="520996" cy="4731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404AF41-3FED-E98F-6EEF-D7D1B5ABE1F8}"/>
              </a:ext>
            </a:extLst>
          </p:cNvPr>
          <p:cNvSpPr/>
          <p:nvPr/>
        </p:nvSpPr>
        <p:spPr>
          <a:xfrm rot="16200000">
            <a:off x="7573873" y="3192424"/>
            <a:ext cx="520996" cy="4731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B5BB403-B9B5-0B18-3848-8E79E6168523}"/>
              </a:ext>
            </a:extLst>
          </p:cNvPr>
          <p:cNvSpPr txBox="1"/>
          <p:nvPr/>
        </p:nvSpPr>
        <p:spPr>
          <a:xfrm>
            <a:off x="1034490" y="4414327"/>
            <a:ext cx="298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Take general-</a:t>
            </a:r>
            <a:r>
              <a:rPr lang="de-DE" dirty="0" err="1">
                <a:solidFill>
                  <a:srgbClr val="FF0000"/>
                </a:solidFill>
              </a:rPr>
              <a:t>purpose</a:t>
            </a:r>
            <a:r>
              <a:rPr lang="de-DE" dirty="0">
                <a:solidFill>
                  <a:srgbClr val="FF0000"/>
                </a:solidFill>
              </a:rPr>
              <a:t> LM </a:t>
            </a:r>
            <a:r>
              <a:rPr lang="de-DE" dirty="0" err="1">
                <a:solidFill>
                  <a:srgbClr val="FF0000"/>
                </a:solidFill>
              </a:rPr>
              <a:t>that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pre-trained</a:t>
            </a:r>
            <a:r>
              <a:rPr lang="de-DE" dirty="0">
                <a:solidFill>
                  <a:srgbClr val="FF0000"/>
                </a:solidFill>
              </a:rPr>
              <a:t> on large-</a:t>
            </a:r>
            <a:r>
              <a:rPr lang="de-DE" dirty="0" err="1">
                <a:solidFill>
                  <a:srgbClr val="FF0000"/>
                </a:solidFill>
              </a:rPr>
              <a:t>scale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E856B4-1D62-64CA-BFBA-D86490933190}"/>
              </a:ext>
            </a:extLst>
          </p:cNvPr>
          <p:cNvSpPr txBox="1"/>
          <p:nvPr/>
        </p:nvSpPr>
        <p:spPr>
          <a:xfrm>
            <a:off x="4603719" y="4414327"/>
            <a:ext cx="298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Adapt</a:t>
            </a:r>
            <a:r>
              <a:rPr lang="de-DE" dirty="0">
                <a:solidFill>
                  <a:srgbClr val="FF0000"/>
                </a:solidFill>
              </a:rPr>
              <a:t> LM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task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entity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summarization</a:t>
            </a:r>
            <a:endParaRPr lang="de-DE" dirty="0">
              <a:solidFill>
                <a:srgbClr val="FF0000"/>
              </a:solidFill>
            </a:endParaRPr>
          </a:p>
          <a:p>
            <a:pPr algn="ctr"/>
            <a:r>
              <a:rPr lang="de-DE" dirty="0">
                <a:solidFill>
                  <a:srgbClr val="FF0000"/>
                </a:solidFill>
              </a:rPr>
              <a:t>on </a:t>
            </a:r>
            <a:r>
              <a:rPr lang="de-DE" dirty="0" err="1">
                <a:solidFill>
                  <a:srgbClr val="FF0000"/>
                </a:solidFill>
              </a:rPr>
              <a:t>small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649EC0D-16C0-DD7E-2D00-A6A34E05DF96}"/>
              </a:ext>
            </a:extLst>
          </p:cNvPr>
          <p:cNvSpPr txBox="1"/>
          <p:nvPr/>
        </p:nvSpPr>
        <p:spPr>
          <a:xfrm>
            <a:off x="8194654" y="4414327"/>
            <a:ext cx="298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Leverage</a:t>
            </a:r>
            <a:r>
              <a:rPr lang="de-DE" dirty="0"/>
              <a:t> LM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prompts</a:t>
            </a:r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945533C-BB44-976B-545E-993E74BD5AC8}"/>
              </a:ext>
            </a:extLst>
          </p:cNvPr>
          <p:cNvSpPr/>
          <p:nvPr/>
        </p:nvSpPr>
        <p:spPr>
          <a:xfrm>
            <a:off x="7465930" y="2087342"/>
            <a:ext cx="4441947" cy="37927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A4DD0E9-A86D-7F0D-28D2-D26784DC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064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E140E-4928-74F5-B015-B1CB0F3A5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2E1A16-54B6-A6C2-02D8-A85BA4B0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FF71C5-B86F-4FF8-FAD3-A8BABF6E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6EC7C9-BCBD-6AEE-D893-90329715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6F83C48B-AFB7-A07E-6B33-21521454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Model </a:t>
            </a:r>
            <a:r>
              <a:rPr lang="de-DE" b="1" dirty="0" err="1"/>
              <a:t>comparison</a:t>
            </a:r>
            <a:r>
              <a:rPr lang="de-DE" b="1" dirty="0"/>
              <a:t>: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6425149-F4A0-7AEB-4ABF-E7906BFC86D9}"/>
              </a:ext>
            </a:extLst>
          </p:cNvPr>
          <p:cNvSpPr/>
          <p:nvPr/>
        </p:nvSpPr>
        <p:spPr>
          <a:xfrm>
            <a:off x="1449043" y="4230623"/>
            <a:ext cx="4942613" cy="2865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6525A4F-9B8B-E89D-BC6A-EEB2548A5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05839"/>
              </p:ext>
            </p:extLst>
          </p:nvPr>
        </p:nvGraphicFramePr>
        <p:xfrm>
          <a:off x="1292851" y="2462434"/>
          <a:ext cx="9450105" cy="202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998">
                  <a:extLst>
                    <a:ext uri="{9D8B030D-6E8A-4147-A177-3AD203B41FA5}">
                      <a16:colId xmlns:a16="http://schemas.microsoft.com/office/drawing/2014/main" val="1404653507"/>
                    </a:ext>
                  </a:extLst>
                </a:gridCol>
                <a:gridCol w="2049236">
                  <a:extLst>
                    <a:ext uri="{9D8B030D-6E8A-4147-A177-3AD203B41FA5}">
                      <a16:colId xmlns:a16="http://schemas.microsoft.com/office/drawing/2014/main" val="404930824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2941930443"/>
                    </a:ext>
                  </a:extLst>
                </a:gridCol>
                <a:gridCol w="1958186">
                  <a:extLst>
                    <a:ext uri="{9D8B030D-6E8A-4147-A177-3AD203B41FA5}">
                      <a16:colId xmlns:a16="http://schemas.microsoft.com/office/drawing/2014/main" val="3944947669"/>
                    </a:ext>
                  </a:extLst>
                </a:gridCol>
              </a:tblGrid>
              <a:tr h="3764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BERT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ERNIE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T5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45117"/>
                  </a:ext>
                </a:extLst>
              </a:tr>
              <a:tr h="19648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Datasets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 </a:t>
                      </a:r>
                      <a:r>
                        <a:rPr lang="de-DE" sz="1600" dirty="0" err="1"/>
                        <a:t>BooksCorpus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</a:t>
                      </a:r>
                    </a:p>
                    <a:p>
                      <a:pPr algn="ctr"/>
                      <a:r>
                        <a:rPr lang="de-DE" sz="1600" dirty="0" err="1"/>
                        <a:t>Wikidata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C4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957269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Pre</a:t>
                      </a:r>
                      <a:r>
                        <a:rPr lang="de-DE" b="1" dirty="0"/>
                        <a:t>-Training Tasks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Masked Language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Modeling (MLM),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Next </a:t>
                      </a:r>
                      <a:r>
                        <a:rPr lang="de-DE" sz="1600" dirty="0" err="1"/>
                        <a:t>Sentence</a:t>
                      </a:r>
                      <a:r>
                        <a:rPr lang="de-DE" sz="1600" dirty="0"/>
                        <a:t> 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Prediciton</a:t>
                      </a:r>
                      <a:r>
                        <a:rPr lang="de-DE" sz="1600" dirty="0"/>
                        <a:t> (NSP)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MLM, NSP,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Entity Auto-Encoder (</a:t>
                      </a:r>
                      <a:r>
                        <a:rPr lang="de-DE" sz="1600" dirty="0" err="1"/>
                        <a:t>dEA</a:t>
                      </a:r>
                      <a:r>
                        <a:rPr lang="de-DE" sz="1600" dirty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Objective</a:t>
                      </a:r>
                      <a:r>
                        <a:rPr lang="de-DE" sz="1600" dirty="0"/>
                        <a:t> (Span </a:t>
                      </a:r>
                      <a:r>
                        <a:rPr lang="de-DE" sz="1600" dirty="0" err="1"/>
                        <a:t>Corruption</a:t>
                      </a:r>
                      <a:r>
                        <a:rPr lang="de-DE" sz="1600" dirty="0"/>
                        <a:t>) 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19491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E990BD03-C3A7-92E9-710C-0DB05FE18BB4}"/>
              </a:ext>
            </a:extLst>
          </p:cNvPr>
          <p:cNvSpPr/>
          <p:nvPr/>
        </p:nvSpPr>
        <p:spPr>
          <a:xfrm>
            <a:off x="1583683" y="5114808"/>
            <a:ext cx="9024634" cy="6100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MLM Task: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“</a:t>
            </a:r>
            <a:r>
              <a:rPr lang="en-US" sz="1400" dirty="0">
                <a:solidFill>
                  <a:schemeClr val="tx1"/>
                </a:solidFill>
              </a:rPr>
              <a:t>Albert Einstein </a:t>
            </a:r>
            <a:r>
              <a:rPr lang="en-US" sz="1400" b="1" dirty="0">
                <a:solidFill>
                  <a:schemeClr val="tx1"/>
                </a:solidFill>
              </a:rPr>
              <a:t>[MASK] </a:t>
            </a:r>
            <a:r>
              <a:rPr lang="en-US" sz="1400" dirty="0">
                <a:solidFill>
                  <a:schemeClr val="tx1"/>
                </a:solidFill>
              </a:rPr>
              <a:t>the theory of </a:t>
            </a:r>
            <a:r>
              <a:rPr lang="en-US" sz="1400" b="1" dirty="0">
                <a:solidFill>
                  <a:schemeClr val="tx1"/>
                </a:solidFill>
              </a:rPr>
              <a:t>[MASK]</a:t>
            </a:r>
            <a:r>
              <a:rPr lang="en-US" sz="1400" dirty="0">
                <a:solidFill>
                  <a:schemeClr val="tx1"/>
                </a:solidFill>
              </a:rPr>
              <a:t>.” 	=&gt;	“Albert Einstein developed the theory of relativity”</a:t>
            </a:r>
            <a:endParaRPr lang="de-DE" sz="14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A0FE9B0-4CF1-929E-E862-300EE7BDB707}"/>
              </a:ext>
            </a:extLst>
          </p:cNvPr>
          <p:cNvSpPr/>
          <p:nvPr/>
        </p:nvSpPr>
        <p:spPr>
          <a:xfrm>
            <a:off x="6547848" y="2015210"/>
            <a:ext cx="4517136" cy="25520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EC3BAA-79B4-4595-8AE2-E45015AA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76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5035-EFB8-5EFE-3AE1-FD104CB4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5578BD-E961-3928-DE86-016694DE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AC3131-1937-D65A-44F9-0459B79C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8A74F89-F707-5B8C-DDF9-04CE581B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D05B086F-3F5E-4894-CE1C-15BD3ACED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Model </a:t>
            </a:r>
            <a:r>
              <a:rPr lang="de-DE" b="1" dirty="0" err="1"/>
              <a:t>comparison</a:t>
            </a:r>
            <a:r>
              <a:rPr lang="de-DE" b="1" dirty="0"/>
              <a:t>: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AF3C60B-48F0-6716-EECC-2D921E176B4C}"/>
              </a:ext>
            </a:extLst>
          </p:cNvPr>
          <p:cNvSpPr/>
          <p:nvPr/>
        </p:nvSpPr>
        <p:spPr>
          <a:xfrm>
            <a:off x="1449043" y="4230623"/>
            <a:ext cx="4942613" cy="2865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169219AA-45CF-D2A8-2984-EA685FADC995}"/>
              </a:ext>
            </a:extLst>
          </p:cNvPr>
          <p:cNvGraphicFramePr>
            <a:graphicFrameLocks noGrp="1"/>
          </p:cNvGraphicFramePr>
          <p:nvPr/>
        </p:nvGraphicFramePr>
        <p:xfrm>
          <a:off x="1292851" y="2462434"/>
          <a:ext cx="9450105" cy="202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998">
                  <a:extLst>
                    <a:ext uri="{9D8B030D-6E8A-4147-A177-3AD203B41FA5}">
                      <a16:colId xmlns:a16="http://schemas.microsoft.com/office/drawing/2014/main" val="1404653507"/>
                    </a:ext>
                  </a:extLst>
                </a:gridCol>
                <a:gridCol w="2049236">
                  <a:extLst>
                    <a:ext uri="{9D8B030D-6E8A-4147-A177-3AD203B41FA5}">
                      <a16:colId xmlns:a16="http://schemas.microsoft.com/office/drawing/2014/main" val="404930824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2941930443"/>
                    </a:ext>
                  </a:extLst>
                </a:gridCol>
                <a:gridCol w="1958186">
                  <a:extLst>
                    <a:ext uri="{9D8B030D-6E8A-4147-A177-3AD203B41FA5}">
                      <a16:colId xmlns:a16="http://schemas.microsoft.com/office/drawing/2014/main" val="3944947669"/>
                    </a:ext>
                  </a:extLst>
                </a:gridCol>
              </a:tblGrid>
              <a:tr h="3764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BERT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ERNIE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T5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45117"/>
                  </a:ext>
                </a:extLst>
              </a:tr>
              <a:tr h="19648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Datasets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 </a:t>
                      </a:r>
                      <a:r>
                        <a:rPr lang="de-DE" sz="1600" dirty="0" err="1"/>
                        <a:t>BooksCorpus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</a:t>
                      </a:r>
                    </a:p>
                    <a:p>
                      <a:pPr algn="ctr"/>
                      <a:r>
                        <a:rPr lang="de-DE" sz="1600" dirty="0" err="1"/>
                        <a:t>Wikidata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C4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957269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Pre</a:t>
                      </a:r>
                      <a:r>
                        <a:rPr lang="de-DE" b="1" dirty="0"/>
                        <a:t>-Training Tasks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Masked Language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Modeling (MLM),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Next </a:t>
                      </a:r>
                      <a:r>
                        <a:rPr lang="de-DE" sz="1600" dirty="0" err="1"/>
                        <a:t>Sentence</a:t>
                      </a:r>
                      <a:r>
                        <a:rPr lang="de-DE" sz="1600" dirty="0"/>
                        <a:t> 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Prediciton</a:t>
                      </a:r>
                      <a:r>
                        <a:rPr lang="de-DE" sz="1600" dirty="0"/>
                        <a:t> (NSP)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MLM, NSP,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Entity Auto-Encoder (</a:t>
                      </a:r>
                      <a:r>
                        <a:rPr lang="de-DE" sz="1600" dirty="0" err="1"/>
                        <a:t>dEA</a:t>
                      </a:r>
                      <a:r>
                        <a:rPr lang="de-DE" sz="1600" dirty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Objective</a:t>
                      </a:r>
                      <a:r>
                        <a:rPr lang="de-DE" sz="1600" dirty="0"/>
                        <a:t> (Span </a:t>
                      </a:r>
                      <a:r>
                        <a:rPr lang="de-DE" sz="1600" dirty="0" err="1"/>
                        <a:t>Corruption</a:t>
                      </a:r>
                      <a:r>
                        <a:rPr lang="de-DE" sz="1600" dirty="0"/>
                        <a:t>) 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19491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5BC90FEE-EFFD-1A3D-10EF-11D8A49C3FB4}"/>
              </a:ext>
            </a:extLst>
          </p:cNvPr>
          <p:cNvSpPr/>
          <p:nvPr/>
        </p:nvSpPr>
        <p:spPr>
          <a:xfrm>
            <a:off x="8787384" y="2015210"/>
            <a:ext cx="2268456" cy="25520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3DD527-EFB0-F826-A0FE-B86F7760F20B}"/>
              </a:ext>
            </a:extLst>
          </p:cNvPr>
          <p:cNvSpPr/>
          <p:nvPr/>
        </p:nvSpPr>
        <p:spPr>
          <a:xfrm>
            <a:off x="4507992" y="2143046"/>
            <a:ext cx="2049250" cy="25520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724EAA-3688-7C9D-5C24-B84C552FAF03}"/>
              </a:ext>
            </a:extLst>
          </p:cNvPr>
          <p:cNvSpPr/>
          <p:nvPr/>
        </p:nvSpPr>
        <p:spPr>
          <a:xfrm>
            <a:off x="1583683" y="4889783"/>
            <a:ext cx="9024633" cy="9715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tx1"/>
                </a:solidFill>
              </a:rPr>
              <a:t>dEA</a:t>
            </a:r>
            <a:r>
              <a:rPr lang="en-US" sz="1400" b="1" dirty="0">
                <a:solidFill>
                  <a:schemeClr val="tx1"/>
                </a:solidFill>
              </a:rPr>
              <a:t> Task: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“</a:t>
            </a:r>
            <a:r>
              <a:rPr lang="en-US" sz="1400" dirty="0">
                <a:solidFill>
                  <a:schemeClr val="tx1"/>
                </a:solidFill>
              </a:rPr>
              <a:t>Albert Einstein developed the theory of relativity” 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“Albert Einstein”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</a:t>
            </a:r>
            <a:r>
              <a:rPr lang="en-US" sz="1400" dirty="0">
                <a:solidFill>
                  <a:schemeClr val="tx1"/>
                </a:solidFill>
              </a:rPr>
              <a:t>Albert Einstein				=&gt; 			Albert Einstein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“Theory of relativity”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Theory of Mind</a:t>
            </a:r>
            <a:r>
              <a:rPr lang="en-US" sz="1400" dirty="0">
                <a:solidFill>
                  <a:schemeClr val="tx1"/>
                </a:solidFill>
              </a:rPr>
              <a:t>				=&gt; 			Theory of Relativity</a:t>
            </a:r>
            <a:endParaRPr lang="de-DE" sz="14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FDAB18-ABCB-9EAA-F30D-2B08CB3B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62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ED261-AF16-6531-E963-E75727CC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E7AA77-B5F6-12B4-7B7B-7ADCAF76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BBEB7C-7A54-FC3A-0380-3221A17A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C177851-0523-7D19-1FE8-553B935F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 </a:t>
            </a:r>
            <a:r>
              <a:rPr lang="de-DE" sz="1800" dirty="0"/>
              <a:t>[5]</a:t>
            </a:r>
            <a:endParaRPr lang="en-US" sz="1800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D6C9E781-BC6E-E636-7EC4-A0FFB1B9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Model </a:t>
            </a:r>
            <a:r>
              <a:rPr lang="de-DE" b="1" dirty="0" err="1"/>
              <a:t>comparison</a:t>
            </a:r>
            <a:r>
              <a:rPr lang="de-DE" b="1" dirty="0"/>
              <a:t>: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BBC9964-98B1-2CC4-2EC7-91EEF87EC3DC}"/>
              </a:ext>
            </a:extLst>
          </p:cNvPr>
          <p:cNvSpPr/>
          <p:nvPr/>
        </p:nvSpPr>
        <p:spPr>
          <a:xfrm>
            <a:off x="1449043" y="4230623"/>
            <a:ext cx="4942613" cy="2865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EDC5AEDB-58D3-932C-7F3A-C749F4FD4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332"/>
              </p:ext>
            </p:extLst>
          </p:nvPr>
        </p:nvGraphicFramePr>
        <p:xfrm>
          <a:off x="1292851" y="2462434"/>
          <a:ext cx="9450105" cy="202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998">
                  <a:extLst>
                    <a:ext uri="{9D8B030D-6E8A-4147-A177-3AD203B41FA5}">
                      <a16:colId xmlns:a16="http://schemas.microsoft.com/office/drawing/2014/main" val="1404653507"/>
                    </a:ext>
                  </a:extLst>
                </a:gridCol>
                <a:gridCol w="2049236">
                  <a:extLst>
                    <a:ext uri="{9D8B030D-6E8A-4147-A177-3AD203B41FA5}">
                      <a16:colId xmlns:a16="http://schemas.microsoft.com/office/drawing/2014/main" val="404930824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2941930443"/>
                    </a:ext>
                  </a:extLst>
                </a:gridCol>
                <a:gridCol w="1958186">
                  <a:extLst>
                    <a:ext uri="{9D8B030D-6E8A-4147-A177-3AD203B41FA5}">
                      <a16:colId xmlns:a16="http://schemas.microsoft.com/office/drawing/2014/main" val="3944947669"/>
                    </a:ext>
                  </a:extLst>
                </a:gridCol>
              </a:tblGrid>
              <a:tr h="3764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BERT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ERNIE 2.0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T5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45117"/>
                  </a:ext>
                </a:extLst>
              </a:tr>
              <a:tr h="19648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Datasets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 </a:t>
                      </a:r>
                      <a:r>
                        <a:rPr lang="de-DE" sz="1600" dirty="0" err="1"/>
                        <a:t>BooksCorpus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English Wikipedia, </a:t>
                      </a:r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Discussion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 Data, …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C4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957269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Pre</a:t>
                      </a:r>
                      <a:r>
                        <a:rPr lang="de-DE" b="1" dirty="0"/>
                        <a:t>-Training Tasks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Masked Language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Modeling (MLM),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Next </a:t>
                      </a:r>
                      <a:r>
                        <a:rPr lang="de-DE" sz="1600" dirty="0" err="1"/>
                        <a:t>Sentence</a:t>
                      </a:r>
                      <a:r>
                        <a:rPr lang="de-DE" sz="1600" dirty="0"/>
                        <a:t> 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Prediciton</a:t>
                      </a:r>
                      <a:r>
                        <a:rPr lang="de-DE" sz="1600" dirty="0"/>
                        <a:t> (NSP)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Continual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 Multi-Task-Learning (Knowledge </a:t>
                      </a:r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Masking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Sentence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Reordering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, …)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Objective</a:t>
                      </a:r>
                      <a:r>
                        <a:rPr lang="de-DE" sz="1600" dirty="0"/>
                        <a:t> (Span </a:t>
                      </a:r>
                      <a:r>
                        <a:rPr lang="de-DE" sz="1600" dirty="0" err="1"/>
                        <a:t>Corruption</a:t>
                      </a:r>
                      <a:r>
                        <a:rPr lang="de-DE" sz="1600" dirty="0"/>
                        <a:t>) 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19491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60220F9C-71FF-4BFE-A1BE-ACB25C786ACE}"/>
              </a:ext>
            </a:extLst>
          </p:cNvPr>
          <p:cNvSpPr/>
          <p:nvPr/>
        </p:nvSpPr>
        <p:spPr>
          <a:xfrm>
            <a:off x="8787384" y="2015210"/>
            <a:ext cx="2268456" cy="25520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3FD67C4-F951-C74F-59EF-CAA07902B09F}"/>
              </a:ext>
            </a:extLst>
          </p:cNvPr>
          <p:cNvSpPr/>
          <p:nvPr/>
        </p:nvSpPr>
        <p:spPr>
          <a:xfrm>
            <a:off x="4507992" y="2143046"/>
            <a:ext cx="2049250" cy="25520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553CB6-4957-5BA9-9ED9-DF2A9613F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027" y="4646195"/>
            <a:ext cx="5415946" cy="15806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945E66-C2FB-5B3A-D2F8-AC78FA6B9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365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A852F-9A9C-CC7F-01AB-301236C22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BEA978-C521-8A9F-A43F-AACC718A0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63423-CE52-4134-B2B7-0233892A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D36F912-8B41-B100-7BF2-C107FFDB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332D9A79-80D6-9264-DB75-962188726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Model </a:t>
            </a:r>
            <a:r>
              <a:rPr lang="de-DE" b="1" dirty="0" err="1"/>
              <a:t>comparison</a:t>
            </a:r>
            <a:r>
              <a:rPr lang="de-DE" b="1" dirty="0"/>
              <a:t>:</a:t>
            </a:r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C811D3D-52DF-614C-6F0B-1ABA0D8A595E}"/>
              </a:ext>
            </a:extLst>
          </p:cNvPr>
          <p:cNvSpPr/>
          <p:nvPr/>
        </p:nvSpPr>
        <p:spPr>
          <a:xfrm>
            <a:off x="1449043" y="4230623"/>
            <a:ext cx="4942613" cy="2865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1220ACC-AFC4-A7EB-B1C8-C4C2B45CD62C}"/>
              </a:ext>
            </a:extLst>
          </p:cNvPr>
          <p:cNvGraphicFramePr>
            <a:graphicFrameLocks noGrp="1"/>
          </p:cNvGraphicFramePr>
          <p:nvPr/>
        </p:nvGraphicFramePr>
        <p:xfrm>
          <a:off x="1292851" y="2462434"/>
          <a:ext cx="9450105" cy="202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998">
                  <a:extLst>
                    <a:ext uri="{9D8B030D-6E8A-4147-A177-3AD203B41FA5}">
                      <a16:colId xmlns:a16="http://schemas.microsoft.com/office/drawing/2014/main" val="1404653507"/>
                    </a:ext>
                  </a:extLst>
                </a:gridCol>
                <a:gridCol w="2049236">
                  <a:extLst>
                    <a:ext uri="{9D8B030D-6E8A-4147-A177-3AD203B41FA5}">
                      <a16:colId xmlns:a16="http://schemas.microsoft.com/office/drawing/2014/main" val="404930824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2941930443"/>
                    </a:ext>
                  </a:extLst>
                </a:gridCol>
                <a:gridCol w="1958186">
                  <a:extLst>
                    <a:ext uri="{9D8B030D-6E8A-4147-A177-3AD203B41FA5}">
                      <a16:colId xmlns:a16="http://schemas.microsoft.com/office/drawing/2014/main" val="3944947669"/>
                    </a:ext>
                  </a:extLst>
                </a:gridCol>
              </a:tblGrid>
              <a:tr h="3764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BERT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ERNIE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T5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45117"/>
                  </a:ext>
                </a:extLst>
              </a:tr>
              <a:tr h="19648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Datasets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 </a:t>
                      </a:r>
                      <a:r>
                        <a:rPr lang="de-DE" sz="1600" dirty="0" err="1"/>
                        <a:t>BooksCorpus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English Wikipedia,</a:t>
                      </a:r>
                    </a:p>
                    <a:p>
                      <a:pPr algn="ctr"/>
                      <a:r>
                        <a:rPr lang="de-DE" sz="1600" dirty="0" err="1"/>
                        <a:t>Wikidata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C4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957269"/>
                  </a:ext>
                </a:extLst>
              </a:tr>
              <a:tr h="376428"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Pre</a:t>
                      </a:r>
                      <a:r>
                        <a:rPr lang="de-DE" b="1" dirty="0"/>
                        <a:t>-Training Tasks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Masked Language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Modeling (MLM),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Next </a:t>
                      </a:r>
                      <a:r>
                        <a:rPr lang="de-DE" sz="1600" dirty="0" err="1"/>
                        <a:t>Sentence</a:t>
                      </a:r>
                      <a:r>
                        <a:rPr lang="de-DE" sz="1600" dirty="0"/>
                        <a:t> 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Prediciton</a:t>
                      </a:r>
                      <a:r>
                        <a:rPr lang="de-DE" sz="1600" dirty="0"/>
                        <a:t> (NSP)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MLM, NSP,</a:t>
                      </a:r>
                      <a:br>
                        <a:rPr lang="de-DE" sz="1600" dirty="0"/>
                      </a:br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Entity Auto-Encoder (</a:t>
                      </a:r>
                      <a:r>
                        <a:rPr lang="de-DE" sz="1600" dirty="0" err="1"/>
                        <a:t>dEA</a:t>
                      </a:r>
                      <a:r>
                        <a:rPr lang="de-DE" sz="1600" dirty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Denoising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Objective</a:t>
                      </a:r>
                      <a:r>
                        <a:rPr lang="de-DE" sz="1600" dirty="0"/>
                        <a:t> (Span </a:t>
                      </a:r>
                      <a:r>
                        <a:rPr lang="de-DE" sz="1600" dirty="0" err="1"/>
                        <a:t>Corruption</a:t>
                      </a:r>
                      <a:r>
                        <a:rPr lang="de-DE" sz="1600" dirty="0"/>
                        <a:t>) 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19491"/>
                  </a:ext>
                </a:extLst>
              </a:tr>
            </a:tbl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4E772FE8-930D-A353-80F3-F29FD3CBE91C}"/>
              </a:ext>
            </a:extLst>
          </p:cNvPr>
          <p:cNvSpPr/>
          <p:nvPr/>
        </p:nvSpPr>
        <p:spPr>
          <a:xfrm>
            <a:off x="4507992" y="2143046"/>
            <a:ext cx="4288536" cy="25520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04B9A7-432F-512D-C328-3D20B24CEEC4}"/>
              </a:ext>
            </a:extLst>
          </p:cNvPr>
          <p:cNvSpPr/>
          <p:nvPr/>
        </p:nvSpPr>
        <p:spPr>
          <a:xfrm>
            <a:off x="1583683" y="5069997"/>
            <a:ext cx="9024633" cy="6175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Denoising Objective Task: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“</a:t>
            </a:r>
            <a:r>
              <a:rPr lang="en-US" sz="1400" b="1" dirty="0">
                <a:solidFill>
                  <a:schemeClr val="tx1"/>
                </a:solidFill>
              </a:rPr>
              <a:t>&lt;X&gt; </a:t>
            </a:r>
            <a:r>
              <a:rPr lang="en-US" sz="1400" dirty="0">
                <a:solidFill>
                  <a:schemeClr val="tx1"/>
                </a:solidFill>
              </a:rPr>
              <a:t>developed </a:t>
            </a:r>
            <a:r>
              <a:rPr lang="en-US" sz="1400" b="1" dirty="0">
                <a:solidFill>
                  <a:schemeClr val="tx1"/>
                </a:solidFill>
              </a:rPr>
              <a:t>&lt;Y&gt; </a:t>
            </a:r>
            <a:r>
              <a:rPr lang="en-US" sz="1400" dirty="0">
                <a:solidFill>
                  <a:schemeClr val="tx1"/>
                </a:solidFill>
              </a:rPr>
              <a:t>relativity” 		     =&gt;		    “&lt;X&gt; Albert Einstein &lt;Y&gt; developed the theory of &lt;Z&gt;”</a:t>
            </a:r>
            <a:endParaRPr lang="de-DE" sz="14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F4F330A-CA55-CDF8-C4ED-062C365A1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0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B98F8-0100-8216-4BDA-E3CC9287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6A0D05-ABDA-426B-C24B-6B5DBACF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692F89-D1C2-1ACA-CFF0-71905762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1C64452-375E-FFDA-39D6-E2669A0C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Architecture</a:t>
            </a:r>
            <a:endParaRPr lang="en-US" dirty="0"/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97C4A91E-B816-6778-F872-73B33C330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01" y="1269876"/>
            <a:ext cx="4697586" cy="505993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81A9CA7-235A-C3B4-47F1-80FD1E06A574}"/>
              </a:ext>
            </a:extLst>
          </p:cNvPr>
          <p:cNvSpPr/>
          <p:nvPr/>
        </p:nvSpPr>
        <p:spPr>
          <a:xfrm>
            <a:off x="7297902" y="1340584"/>
            <a:ext cx="3318282" cy="28748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64A29B1-4F95-CCA3-D3B4-ED727FA367F9}"/>
              </a:ext>
            </a:extLst>
          </p:cNvPr>
          <p:cNvSpPr/>
          <p:nvPr/>
        </p:nvSpPr>
        <p:spPr>
          <a:xfrm>
            <a:off x="7297900" y="4215384"/>
            <a:ext cx="2605052" cy="16824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F4052B44-171E-EFBF-5C96-110E04C72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6764501" cy="4486472"/>
          </a:xfrm>
        </p:spPr>
        <p:txBody>
          <a:bodyPr/>
          <a:lstStyle/>
          <a:p>
            <a:r>
              <a:rPr lang="de-DE" b="1" dirty="0"/>
              <a:t>Knowledge Graph </a:t>
            </a:r>
            <a:r>
              <a:rPr lang="de-DE" b="1" dirty="0" err="1"/>
              <a:t>Embeddings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Create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b="1" dirty="0" err="1"/>
              <a:t>ComplEx</a:t>
            </a:r>
            <a:r>
              <a:rPr lang="de-DE" b="1" dirty="0"/>
              <a:t>:</a:t>
            </a:r>
          </a:p>
          <a:p>
            <a:pPr lvl="2"/>
            <a:r>
              <a:rPr lang="de-DE" dirty="0"/>
              <a:t>Maps </a:t>
            </a:r>
            <a:r>
              <a:rPr lang="de-DE" dirty="0" err="1"/>
              <a:t>entities</a:t>
            </a:r>
            <a:r>
              <a:rPr lang="de-DE" dirty="0"/>
              <a:t> and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  <a:p>
            <a:pPr lvl="2"/>
            <a:r>
              <a:rPr lang="de-DE" b="1" dirty="0"/>
              <a:t>(+)</a:t>
            </a:r>
            <a:r>
              <a:rPr lang="de-DE" dirty="0"/>
              <a:t> Covers </a:t>
            </a:r>
            <a:r>
              <a:rPr lang="de-DE" dirty="0" err="1"/>
              <a:t>symmetric</a:t>
            </a:r>
            <a:r>
              <a:rPr lang="de-DE" dirty="0"/>
              <a:t> and </a:t>
            </a:r>
            <a:r>
              <a:rPr lang="de-DE" dirty="0" err="1"/>
              <a:t>antisymmetric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endParaRPr lang="de-DE" dirty="0"/>
          </a:p>
          <a:p>
            <a:pPr lvl="2"/>
            <a:r>
              <a:rPr lang="de-DE" b="1" dirty="0"/>
              <a:t>(+)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</a:t>
            </a:r>
            <a:r>
              <a:rPr lang="de-DE" dirty="0" err="1"/>
              <a:t>efficient</a:t>
            </a:r>
            <a:endParaRPr lang="de-DE" dirty="0"/>
          </a:p>
          <a:p>
            <a:pPr lvl="2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DE3C208-63EA-CCEC-1A15-68665E127F34}"/>
                  </a:ext>
                </a:extLst>
              </p:cNvPr>
              <p:cNvSpPr txBox="1"/>
              <p:nvPr/>
            </p:nvSpPr>
            <p:spPr>
              <a:xfrm>
                <a:off x="2600314" y="5189736"/>
                <a:ext cx="3061607" cy="70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DE3C208-63EA-CCEC-1A15-68665E127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314" y="5189736"/>
                <a:ext cx="3061607" cy="708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EDBF5CE-2616-3E0F-D0D0-25A5A3766302}"/>
                  </a:ext>
                </a:extLst>
              </p:cNvPr>
              <p:cNvSpPr txBox="1"/>
              <p:nvPr/>
            </p:nvSpPr>
            <p:spPr>
              <a:xfrm>
                <a:off x="5107452" y="4859950"/>
                <a:ext cx="1951264" cy="145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EDBF5CE-2616-3E0F-D0D0-25A5A3766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452" y="4859950"/>
                <a:ext cx="1951264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60B23596-56F9-9B45-4B43-8D8E05E4A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007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5AF51-35D7-CD88-3C42-D8D199BB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0C0591-7232-CF5B-E4BF-E951E2A0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222051-827C-9495-4762-FB178737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88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1325B5-B1BA-45D3-C148-1567DFD8AE35}"/>
              </a:ext>
            </a:extLst>
          </p:cNvPr>
          <p:cNvSpPr txBox="1"/>
          <p:nvPr/>
        </p:nvSpPr>
        <p:spPr>
          <a:xfrm>
            <a:off x="3209544" y="3044279"/>
            <a:ext cx="5998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/>
              <a:t>Experiment Settings</a:t>
            </a:r>
            <a:endParaRPr lang="en-US" sz="4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BE81D2-26F9-87D1-FBDC-D651E43D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68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27E7C-7B3D-842F-D854-DF3DE2044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9569AD-EDAA-E681-EA49-B0C439F56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7249C0-FE5E-BF44-E4B2-CED285FA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CF8418F-965C-2336-71E5-D346E705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B856B0AE-79D2-B69C-EA91-6BF7AEBA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/>
              <a:t>Datasets:</a:t>
            </a:r>
          </a:p>
          <a:p>
            <a:endParaRPr lang="de-DE" b="1" dirty="0"/>
          </a:p>
          <a:p>
            <a:pPr lvl="1"/>
            <a:r>
              <a:rPr lang="de-DE" b="1" dirty="0"/>
              <a:t>(1) ESBM v1.2</a:t>
            </a:r>
          </a:p>
          <a:p>
            <a:pPr lvl="2"/>
            <a:r>
              <a:rPr lang="de-DE" dirty="0">
                <a:solidFill>
                  <a:srgbClr val="FF0000"/>
                </a:solidFill>
              </a:rPr>
              <a:t>125 </a:t>
            </a:r>
            <a:r>
              <a:rPr lang="de-DE" dirty="0" err="1">
                <a:solidFill>
                  <a:srgbClr val="FF0000"/>
                </a:solidFill>
              </a:rPr>
              <a:t>entities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DBpedia</a:t>
            </a:r>
            <a:endParaRPr lang="de-DE" dirty="0">
              <a:solidFill>
                <a:srgbClr val="FF0000"/>
              </a:solidFill>
            </a:endParaRPr>
          </a:p>
          <a:p>
            <a:pPr lvl="2"/>
            <a:r>
              <a:rPr lang="de-DE" dirty="0">
                <a:solidFill>
                  <a:schemeClr val="accent1"/>
                </a:solidFill>
              </a:rPr>
              <a:t>50 </a:t>
            </a:r>
            <a:r>
              <a:rPr lang="de-DE" dirty="0" err="1">
                <a:solidFill>
                  <a:schemeClr val="accent1"/>
                </a:solidFill>
              </a:rPr>
              <a:t>entities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from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LinkedMDB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  <a:p>
            <a:pPr lvl="2"/>
            <a:r>
              <a:rPr lang="de-DE" dirty="0"/>
              <a:t>6 gold-standard </a:t>
            </a:r>
            <a:r>
              <a:rPr lang="de-DE" dirty="0" err="1"/>
              <a:t>summaries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entity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(2) FACES</a:t>
            </a:r>
          </a:p>
          <a:p>
            <a:pPr lvl="2"/>
            <a:r>
              <a:rPr lang="de-DE" dirty="0">
                <a:solidFill>
                  <a:schemeClr val="tx2"/>
                </a:solidFill>
              </a:rPr>
              <a:t>50 </a:t>
            </a:r>
            <a:r>
              <a:rPr lang="de-DE" dirty="0" err="1">
                <a:solidFill>
                  <a:schemeClr val="tx2"/>
                </a:solidFill>
              </a:rPr>
              <a:t>entities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DBpedia</a:t>
            </a:r>
            <a:endParaRPr lang="de-DE" dirty="0">
              <a:solidFill>
                <a:schemeClr val="tx2"/>
              </a:solidFill>
            </a:endParaRPr>
          </a:p>
          <a:p>
            <a:pPr lvl="2"/>
            <a:r>
              <a:rPr lang="de-DE" dirty="0"/>
              <a:t>At least 4 gold-standard </a:t>
            </a:r>
            <a:r>
              <a:rPr lang="de-DE" dirty="0" err="1"/>
              <a:t>summaries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entity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634B8F-6558-2771-7F7D-BC2D3A7DC20A}"/>
              </a:ext>
            </a:extLst>
          </p:cNvPr>
          <p:cNvSpPr txBox="1"/>
          <p:nvPr/>
        </p:nvSpPr>
        <p:spPr>
          <a:xfrm>
            <a:off x="1793423" y="5576207"/>
            <a:ext cx="495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FF0000"/>
                </a:solidFill>
              </a:rPr>
              <a:t>DBpedia</a:t>
            </a:r>
            <a:r>
              <a:rPr lang="de-DE" b="1" dirty="0"/>
              <a:t>, </a:t>
            </a:r>
            <a:r>
              <a:rPr lang="de-DE" b="1" dirty="0" err="1">
                <a:solidFill>
                  <a:schemeClr val="accent1"/>
                </a:solidFill>
              </a:rPr>
              <a:t>LinkedMDB</a:t>
            </a:r>
            <a:r>
              <a:rPr lang="de-DE" b="1" dirty="0"/>
              <a:t>, </a:t>
            </a:r>
            <a:r>
              <a:rPr lang="de-DE" b="1" dirty="0">
                <a:solidFill>
                  <a:schemeClr val="tx2"/>
                </a:solidFill>
              </a:rPr>
              <a:t>FACES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C4589DD0-2B66-3808-D53A-990D74A9E574}"/>
              </a:ext>
            </a:extLst>
          </p:cNvPr>
          <p:cNvSpPr/>
          <p:nvPr/>
        </p:nvSpPr>
        <p:spPr>
          <a:xfrm>
            <a:off x="985160" y="5576206"/>
            <a:ext cx="742950" cy="461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8E3F86-9755-339C-B02B-57B69737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B4EF9-102C-E17A-4F55-00BACC3E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36C655-517C-D646-E4BE-549398BCE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08" y="4648823"/>
            <a:ext cx="3394538" cy="1283513"/>
          </a:xfrm>
        </p:spPr>
        <p:txBody>
          <a:bodyPr>
            <a:noAutofit/>
          </a:bodyPr>
          <a:lstStyle/>
          <a:p>
            <a:r>
              <a:rPr lang="de-DE" sz="1800" dirty="0" err="1"/>
              <a:t>Provide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concise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overviews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entities</a:t>
            </a:r>
            <a:endParaRPr lang="de-DE" sz="1800" dirty="0"/>
          </a:p>
          <a:p>
            <a:r>
              <a:rPr lang="de-DE" sz="1800" dirty="0" err="1"/>
              <a:t>Summarization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dynamic</a:t>
            </a:r>
            <a:r>
              <a:rPr lang="de-DE" sz="1800" dirty="0"/>
              <a:t> and </a:t>
            </a:r>
            <a:r>
              <a:rPr lang="de-DE" sz="1800" dirty="0" err="1">
                <a:solidFill>
                  <a:schemeClr val="tx2"/>
                </a:solidFill>
              </a:rPr>
              <a:t>query</a:t>
            </a:r>
            <a:r>
              <a:rPr lang="de-DE" sz="1800" dirty="0">
                <a:solidFill>
                  <a:schemeClr val="tx2"/>
                </a:solidFill>
              </a:rPr>
              <a:t>-aware</a:t>
            </a:r>
            <a:r>
              <a:rPr lang="de-DE" sz="1800" dirty="0"/>
              <a:t> </a:t>
            </a:r>
            <a:endParaRPr lang="en-US" sz="18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7FB7BE-0986-F6F0-4DB1-0B88B79D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BE5C01-2775-FA9F-E5D0-1F43879F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0F0935-6861-F30E-89CB-75297710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Entity </a:t>
            </a:r>
            <a:r>
              <a:rPr lang="de-DE" dirty="0" err="1"/>
              <a:t>Summarization</a:t>
            </a:r>
            <a:r>
              <a:rPr lang="de-DE" dirty="0"/>
              <a:t>? </a:t>
            </a:r>
            <a:r>
              <a:rPr lang="de-DE" sz="1800" dirty="0"/>
              <a:t>[2]</a:t>
            </a:r>
            <a:endParaRPr lang="en-US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70FEDD-D125-B9C6-4654-81B9F31B34BC}"/>
              </a:ext>
            </a:extLst>
          </p:cNvPr>
          <p:cNvSpPr/>
          <p:nvPr/>
        </p:nvSpPr>
        <p:spPr>
          <a:xfrm>
            <a:off x="139237" y="1679449"/>
            <a:ext cx="3722025" cy="439216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939CAB8-1D20-8913-142D-4FDE8CA8B706}"/>
              </a:ext>
            </a:extLst>
          </p:cNvPr>
          <p:cNvSpPr/>
          <p:nvPr/>
        </p:nvSpPr>
        <p:spPr>
          <a:xfrm>
            <a:off x="4234987" y="1675860"/>
            <a:ext cx="3722025" cy="439216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053F12B-5128-013F-E5CA-A19E90974538}"/>
              </a:ext>
            </a:extLst>
          </p:cNvPr>
          <p:cNvSpPr/>
          <p:nvPr/>
        </p:nvSpPr>
        <p:spPr>
          <a:xfrm>
            <a:off x="8330737" y="1675860"/>
            <a:ext cx="3722025" cy="439575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D3BFA0-E3DF-9B1D-D8A3-BA5E0FE6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13" y="2657911"/>
            <a:ext cx="2398490" cy="184832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4D3DA48-45CC-E4B2-F22C-60CF4BFDBB8D}"/>
              </a:ext>
            </a:extLst>
          </p:cNvPr>
          <p:cNvSpPr txBox="1"/>
          <p:nvPr/>
        </p:nvSpPr>
        <p:spPr>
          <a:xfrm>
            <a:off x="146290" y="1738568"/>
            <a:ext cx="371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Web </a:t>
            </a:r>
            <a:r>
              <a:rPr lang="de-DE" b="1" dirty="0" err="1"/>
              <a:t>search</a:t>
            </a:r>
            <a:endParaRPr lang="en-US" b="1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3F4761D-F8C2-06C5-B472-3E338E30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345" y="2503324"/>
            <a:ext cx="2997310" cy="2002908"/>
          </a:xfrm>
          <a:prstGeom prst="rect">
            <a:avLst/>
          </a:prstGeom>
        </p:spPr>
      </p:pic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974D9ED8-36A8-AA12-FC3E-D6509C07493C}"/>
              </a:ext>
            </a:extLst>
          </p:cNvPr>
          <p:cNvSpPr txBox="1">
            <a:spLocks/>
          </p:cNvSpPr>
          <p:nvPr/>
        </p:nvSpPr>
        <p:spPr>
          <a:xfrm>
            <a:off x="4395204" y="4648824"/>
            <a:ext cx="3394538" cy="1283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Help </a:t>
            </a:r>
            <a:r>
              <a:rPr lang="de-DE" sz="1800" dirty="0" err="1"/>
              <a:t>users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navigate</a:t>
            </a:r>
            <a:r>
              <a:rPr lang="de-DE" sz="1800" dirty="0"/>
              <a:t> </a:t>
            </a:r>
            <a:r>
              <a:rPr lang="de-DE" sz="1800" dirty="0" err="1"/>
              <a:t>through</a:t>
            </a:r>
            <a:r>
              <a:rPr lang="de-DE" sz="1800" dirty="0"/>
              <a:t> large </a:t>
            </a:r>
            <a:r>
              <a:rPr lang="de-DE" sz="1800" dirty="0">
                <a:solidFill>
                  <a:schemeClr val="tx2"/>
                </a:solidFill>
              </a:rPr>
              <a:t>RDF </a:t>
            </a:r>
            <a:r>
              <a:rPr lang="de-DE" sz="1800" dirty="0" err="1">
                <a:solidFill>
                  <a:schemeClr val="tx2"/>
                </a:solidFill>
              </a:rPr>
              <a:t>databases</a:t>
            </a:r>
            <a:endParaRPr lang="de-DE" sz="1800" dirty="0">
              <a:solidFill>
                <a:schemeClr val="tx2"/>
              </a:solidFill>
            </a:endParaRPr>
          </a:p>
          <a:p>
            <a:r>
              <a:rPr lang="de-DE" sz="1800" dirty="0"/>
              <a:t>Support </a:t>
            </a:r>
            <a:r>
              <a:rPr lang="de-DE" sz="1800" dirty="0" err="1">
                <a:solidFill>
                  <a:schemeClr val="tx2"/>
                </a:solidFill>
              </a:rPr>
              <a:t>exploration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underyling</a:t>
            </a:r>
            <a:r>
              <a:rPr lang="de-DE" sz="1800" dirty="0"/>
              <a:t> </a:t>
            </a:r>
            <a:r>
              <a:rPr lang="de-DE" sz="1800" dirty="0" err="1"/>
              <a:t>relationships</a:t>
            </a:r>
            <a:endParaRPr lang="en-US" sz="1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FC36A67-D16C-91C8-644B-221CFCC123E4}"/>
              </a:ext>
            </a:extLst>
          </p:cNvPr>
          <p:cNvSpPr txBox="1"/>
          <p:nvPr/>
        </p:nvSpPr>
        <p:spPr>
          <a:xfrm>
            <a:off x="4242040" y="1758924"/>
            <a:ext cx="371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RDF </a:t>
            </a:r>
            <a:r>
              <a:rPr lang="de-DE" b="1" dirty="0" err="1"/>
              <a:t>browsers</a:t>
            </a:r>
            <a:endParaRPr lang="en-US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036506B-C495-D7FF-0B87-95B998CD1158}"/>
              </a:ext>
            </a:extLst>
          </p:cNvPr>
          <p:cNvSpPr txBox="1"/>
          <p:nvPr/>
        </p:nvSpPr>
        <p:spPr>
          <a:xfrm>
            <a:off x="8345607" y="1738568"/>
            <a:ext cx="371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Recommender</a:t>
            </a:r>
            <a:r>
              <a:rPr lang="de-DE" b="1" dirty="0"/>
              <a:t> </a:t>
            </a:r>
            <a:r>
              <a:rPr lang="de-DE" b="1" dirty="0" err="1"/>
              <a:t>systems</a:t>
            </a:r>
            <a:endParaRPr lang="en-US" b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11F00DCD-9FD1-8E6C-3B18-AC150C3BA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892" y="2465494"/>
            <a:ext cx="2078977" cy="2083264"/>
          </a:xfrm>
          <a:prstGeom prst="rect">
            <a:avLst/>
          </a:prstGeom>
        </p:spPr>
      </p:pic>
      <p:sp>
        <p:nvSpPr>
          <p:cNvPr id="24" name="Inhaltsplatzhalter 1">
            <a:extLst>
              <a:ext uri="{FF2B5EF4-FFF2-40B4-BE49-F238E27FC236}">
                <a16:creationId xmlns:a16="http://schemas.microsoft.com/office/drawing/2014/main" id="{9DD02DAB-36DA-44F4-8216-C4C9E1D7F161}"/>
              </a:ext>
            </a:extLst>
          </p:cNvPr>
          <p:cNvSpPr txBox="1">
            <a:spLocks/>
          </p:cNvSpPr>
          <p:nvPr/>
        </p:nvSpPr>
        <p:spPr>
          <a:xfrm>
            <a:off x="8490954" y="4648823"/>
            <a:ext cx="3394538" cy="1283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Integrate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side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information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/>
              <a:t>from</a:t>
            </a:r>
            <a:r>
              <a:rPr lang="de-DE" sz="1800" dirty="0"/>
              <a:t> KGs in </a:t>
            </a:r>
            <a:r>
              <a:rPr lang="de-DE" sz="1800" dirty="0" err="1"/>
              <a:t>case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sparsity</a:t>
            </a:r>
            <a:endParaRPr lang="de-DE" sz="1800" dirty="0"/>
          </a:p>
          <a:p>
            <a:r>
              <a:rPr lang="de-DE" sz="1800" dirty="0" err="1"/>
              <a:t>Improve</a:t>
            </a:r>
            <a:r>
              <a:rPr lang="de-DE" sz="1800" dirty="0"/>
              <a:t> </a:t>
            </a:r>
            <a:r>
              <a:rPr lang="de-DE" sz="1800" dirty="0" err="1"/>
              <a:t>computational</a:t>
            </a:r>
            <a:r>
              <a:rPr lang="de-DE" sz="1800" dirty="0"/>
              <a:t> </a:t>
            </a:r>
            <a:r>
              <a:rPr lang="de-DE" sz="1800" dirty="0" err="1"/>
              <a:t>efficiency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creating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summarized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supernodes</a:t>
            </a: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48A00FD-D389-400B-BE4B-2C782DFFAF3B}"/>
              </a:ext>
            </a:extLst>
          </p:cNvPr>
          <p:cNvCxnSpPr/>
          <p:nvPr/>
        </p:nvCxnSpPr>
        <p:spPr>
          <a:xfrm>
            <a:off x="146290" y="2220589"/>
            <a:ext cx="371497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B56AB13-DE8A-CA29-4BF6-1A18785C7F52}"/>
              </a:ext>
            </a:extLst>
          </p:cNvPr>
          <p:cNvCxnSpPr/>
          <p:nvPr/>
        </p:nvCxnSpPr>
        <p:spPr>
          <a:xfrm>
            <a:off x="4235690" y="2220589"/>
            <a:ext cx="371497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258CB007-730C-8FA7-2B21-7F6013F07D37}"/>
              </a:ext>
            </a:extLst>
          </p:cNvPr>
          <p:cNvCxnSpPr/>
          <p:nvPr/>
        </p:nvCxnSpPr>
        <p:spPr>
          <a:xfrm>
            <a:off x="8327630" y="2220589"/>
            <a:ext cx="371497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7D2C2A14-0236-2C73-6C90-8C93283E6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139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83A0C-C239-F017-1E9B-67825E76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5C391E-146F-9003-72CB-EF2D401E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6C4D43-4F6E-4B3B-4137-9E465E1A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5DDF091-0D7F-3F31-4CDD-817DE917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3CD15E2B-D2F8-45D1-85AC-336B0257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/>
              <a:t>Datasets in </a:t>
            </a:r>
            <a:r>
              <a:rPr lang="de-DE" b="1" dirty="0" err="1"/>
              <a:t>more</a:t>
            </a:r>
            <a:r>
              <a:rPr lang="de-DE" b="1" dirty="0"/>
              <a:t> </a:t>
            </a:r>
            <a:r>
              <a:rPr lang="de-DE" b="1" dirty="0" err="1"/>
              <a:t>detail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2179F0-882D-C2C5-2706-A6E61952FF7B}"/>
              </a:ext>
            </a:extLst>
          </p:cNvPr>
          <p:cNvSpPr txBox="1"/>
          <p:nvPr/>
        </p:nvSpPr>
        <p:spPr>
          <a:xfrm>
            <a:off x="1112520" y="2359754"/>
            <a:ext cx="99669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effectLst/>
                <a:latin typeface="Consolas" panose="020B0609020204030204" pitchFamily="49" charset="0"/>
              </a:rPr>
              <a:t>DBpedia</a:t>
            </a:r>
            <a:r>
              <a:rPr lang="en-US" sz="2000" b="1" i="0" dirty="0">
                <a:effectLst/>
                <a:latin typeface="Consolas" panose="020B0609020204030204" pitchFamily="49" charset="0"/>
              </a:rPr>
              <a:t>: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i="0" dirty="0">
                <a:effectLst/>
                <a:latin typeface="Consolas" panose="020B0609020204030204" pitchFamily="49" charset="0"/>
              </a:rPr>
              <a:t>‘Event', 'Agent', 'Work', 'Species’, 'Location’</a:t>
            </a:r>
          </a:p>
          <a:p>
            <a:endParaRPr lang="en-US" sz="2000" b="0" i="0" dirty="0">
              <a:effectLst/>
              <a:latin typeface="Consolas" panose="020B0609020204030204" pitchFamily="49" charset="0"/>
            </a:endParaRPr>
          </a:p>
          <a:p>
            <a:r>
              <a:rPr lang="en-US" sz="2000" b="1" dirty="0" err="1">
                <a:latin typeface="Consolas" panose="020B0609020204030204" pitchFamily="49" charset="0"/>
              </a:rPr>
              <a:t>LinkedMDB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‘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film', 'Person’</a:t>
            </a:r>
          </a:p>
          <a:p>
            <a:endParaRPr lang="en-US" sz="2000" b="0" i="0" dirty="0">
              <a:effectLst/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Faces: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‘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person, actor', 'country, place', 'person, athlete', 'person, politician', 'organization, sports', 'place, city', 'person', 'film', 'university, organization', 'software, game', 'country', 'place, state', 'tv show', 'company', 'person, scientist', 'river', 'song'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9B099A-F2CB-4D3F-73CD-724D22079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9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4CB5E-0D86-0475-00D6-F8925AF98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2B07E4-0A01-A4AE-38FF-7549BBA5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BDAD3C-C82C-6390-C909-AC425A6A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8C4D3E3-0C66-D3E0-6D2B-D2C117B8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1236DB4F-36ED-2D3A-319C-712CCEBC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/>
              <a:t>FACES </a:t>
            </a:r>
            <a:r>
              <a:rPr lang="de-DE" b="1" dirty="0" err="1"/>
              <a:t>class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8BD61D-854B-844E-4DAC-7EBCA84C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78" y="2031685"/>
            <a:ext cx="5590422" cy="41751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28D9D59-60BD-E178-E9DE-75E9B274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371" y="2031685"/>
            <a:ext cx="4541542" cy="3391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509C389-9615-9155-81DB-51AE241B8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78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DCDF2-4565-05A5-A038-5747F5CB7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B80371-7B77-48CF-3F91-28B8F02A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01494D-A19F-1F36-5AEE-344241CB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40EE1C0-843A-C168-C728-51BF34F4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AF242760-9FEC-05FD-BAFC-B085F1D3D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 err="1"/>
              <a:t>DBpedia</a:t>
            </a:r>
            <a:r>
              <a:rPr lang="de-DE" b="1" dirty="0"/>
              <a:t> </a:t>
            </a:r>
            <a:r>
              <a:rPr lang="de-DE" b="1" dirty="0" err="1"/>
              <a:t>class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63988D4-AD0E-B98E-BE45-A40A701A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55" y="2032753"/>
            <a:ext cx="5554975" cy="414865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FDE418-4196-7ECF-4871-2801C918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28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E750-DB23-7EE9-9E10-DA9E2CB2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2598C3-5BC9-D14C-1920-EF71153D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E0B44C-0429-7489-FE32-701FFAF0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FC80586-894F-9FD6-D849-FCDD43F6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14AFBF1F-E05E-4CE2-6902-869CC8AD4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 err="1"/>
              <a:t>LinkedMDB</a:t>
            </a:r>
            <a:r>
              <a:rPr lang="de-DE" b="1" dirty="0"/>
              <a:t> </a:t>
            </a:r>
            <a:r>
              <a:rPr lang="de-DE" b="1" dirty="0" err="1"/>
              <a:t>class</a:t>
            </a:r>
            <a:r>
              <a:rPr lang="de-DE" b="1" dirty="0"/>
              <a:t> </a:t>
            </a:r>
            <a:r>
              <a:rPr lang="de-DE" b="1" dirty="0" err="1"/>
              <a:t>distribution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90CC3D-C63F-8D1B-6562-3459165D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624" y="1962364"/>
            <a:ext cx="5622751" cy="42045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FE7929F-11EB-AEEE-AD98-EBC8E8BEB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20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9BA8D-EA65-4194-B4DA-0E599AF32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F5D208-FB63-E385-F528-FB352A5D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30146E-8058-2A09-F18A-1C63AA1B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F0794B-C06D-DC4A-59BC-FF0CB548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17">
                <a:extLst>
                  <a:ext uri="{FF2B5EF4-FFF2-40B4-BE49-F238E27FC236}">
                    <a16:creationId xmlns:a16="http://schemas.microsoft.com/office/drawing/2014/main" id="{F17866E4-C1BD-DCCA-8929-996011FA1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583512"/>
                <a:ext cx="8248650" cy="448647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b="1" dirty="0"/>
                  <a:t>Training:</a:t>
                </a:r>
              </a:p>
              <a:p>
                <a:pPr lvl="1"/>
                <a:r>
                  <a:rPr lang="de-DE" b="1" dirty="0"/>
                  <a:t>Settings:</a:t>
                </a:r>
              </a:p>
              <a:p>
                <a:pPr lvl="2"/>
                <a:r>
                  <a:rPr lang="de-DE" b="1" dirty="0"/>
                  <a:t>Framework: </a:t>
                </a:r>
                <a:r>
                  <a:rPr lang="de-DE" dirty="0" err="1"/>
                  <a:t>PyTorch</a:t>
                </a:r>
                <a:endParaRPr lang="de-DE" dirty="0"/>
              </a:p>
              <a:p>
                <a:pPr lvl="2"/>
                <a:r>
                  <a:rPr lang="de-DE" b="1" dirty="0"/>
                  <a:t>Optimizer:</a:t>
                </a:r>
                <a:r>
                  <a:rPr lang="de-DE" dirty="0"/>
                  <a:t> </a:t>
                </a:r>
                <a:r>
                  <a:rPr lang="de-DE" dirty="0" err="1"/>
                  <a:t>AdamW</a:t>
                </a:r>
                <a:endParaRPr lang="de-DE" dirty="0"/>
              </a:p>
              <a:p>
                <a:pPr lvl="2"/>
                <a:r>
                  <a:rPr lang="de-DE" b="1" dirty="0"/>
                  <a:t>Learning rate: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1 −5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de-DE" dirty="0"/>
              </a:p>
              <a:p>
                <a:pPr lvl="2"/>
                <a:r>
                  <a:rPr lang="de-DE" b="1" dirty="0"/>
                  <a:t>Scheduler:</a:t>
                </a:r>
                <a:r>
                  <a:rPr lang="de-DE" dirty="0"/>
                  <a:t> Linear </a:t>
                </a:r>
                <a:r>
                  <a:rPr lang="de-DE" dirty="0" err="1"/>
                  <a:t>decreasing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rate (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warmup</a:t>
                </a:r>
                <a:r>
                  <a:rPr lang="de-DE" dirty="0"/>
                  <a:t>)</a:t>
                </a:r>
              </a:p>
              <a:p>
                <a:pPr lvl="2"/>
                <a:r>
                  <a:rPr lang="de-DE" b="1" dirty="0" err="1"/>
                  <a:t>Epochs</a:t>
                </a:r>
                <a:r>
                  <a:rPr lang="de-DE" b="1" dirty="0"/>
                  <a:t>:</a:t>
                </a:r>
                <a:r>
                  <a:rPr lang="de-DE" dirty="0"/>
                  <a:t> 10</a:t>
                </a:r>
              </a:p>
              <a:p>
                <a:pPr lvl="2"/>
                <a:r>
                  <a:rPr lang="de-DE" b="1" dirty="0"/>
                  <a:t>Loss:</a:t>
                </a:r>
                <a:r>
                  <a:rPr lang="de-DE" dirty="0"/>
                  <a:t> Binary Cross-</a:t>
                </a:r>
                <a:r>
                  <a:rPr lang="de-DE" dirty="0" err="1"/>
                  <a:t>Entropy</a:t>
                </a:r>
                <a:r>
                  <a:rPr lang="de-DE" dirty="0"/>
                  <a:t> (BCE)</a:t>
                </a:r>
              </a:p>
              <a:p>
                <a:pPr lvl="1"/>
                <a:endParaRPr lang="de-DE" b="1" dirty="0"/>
              </a:p>
              <a:p>
                <a:pPr lvl="1"/>
                <a:r>
                  <a:rPr lang="de-DE" b="1" dirty="0"/>
                  <a:t>Hardware:</a:t>
                </a:r>
              </a:p>
              <a:p>
                <a:pPr lvl="2"/>
                <a:r>
                  <a:rPr lang="de-DE" b="1" dirty="0"/>
                  <a:t>CPU: </a:t>
                </a:r>
                <a:r>
                  <a:rPr lang="de-DE" dirty="0"/>
                  <a:t>1 x AMD EPYC 7713 (64-core, 2.0 GHz)</a:t>
                </a:r>
              </a:p>
              <a:p>
                <a:pPr lvl="2"/>
                <a:r>
                  <a:rPr lang="de-DE" b="1" dirty="0"/>
                  <a:t>RAM: </a:t>
                </a:r>
                <a:r>
                  <a:rPr lang="de-DE" dirty="0"/>
                  <a:t>1024 GB</a:t>
                </a:r>
              </a:p>
              <a:p>
                <a:pPr lvl="2"/>
                <a:r>
                  <a:rPr lang="de-DE" b="1" dirty="0"/>
                  <a:t>GPU: </a:t>
                </a:r>
                <a:r>
                  <a:rPr lang="de-DE" dirty="0"/>
                  <a:t>2 x NVIDIA </a:t>
                </a:r>
                <a:r>
                  <a:rPr lang="de-DE" dirty="0" err="1"/>
                  <a:t>GeForce</a:t>
                </a:r>
                <a:r>
                  <a:rPr lang="de-DE" dirty="0"/>
                  <a:t> RTC A5000 (VRAM 24 GB)</a:t>
                </a:r>
              </a:p>
              <a:p>
                <a:pPr lvl="2"/>
                <a:endParaRPr lang="de-DE" dirty="0"/>
              </a:p>
              <a:p>
                <a:pPr lvl="1"/>
                <a:endParaRPr lang="de-DE" dirty="0"/>
              </a:p>
              <a:p>
                <a:pPr marL="355579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Inhaltsplatzhalter 17">
                <a:extLst>
                  <a:ext uri="{FF2B5EF4-FFF2-40B4-BE49-F238E27FC236}">
                    <a16:creationId xmlns:a16="http://schemas.microsoft.com/office/drawing/2014/main" id="{F17866E4-C1BD-DCCA-8929-996011FA1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583512"/>
                <a:ext cx="8248650" cy="4486472"/>
              </a:xfrm>
              <a:blipFill>
                <a:blip r:embed="rId3"/>
                <a:stretch>
                  <a:fillRect l="-74" t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5D7ACA0F-E3B9-F156-B9D5-AF914DD1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26748"/>
            <a:ext cx="4429743" cy="40010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5729BA8-70C9-8D95-A20B-67E7EF158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54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0B72D-F42A-7CE4-7854-D073634F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52636A5-E8DB-CD70-FA63-6D6A6466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9E0D34-3002-CDBD-E33F-06F5FF73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C9AE3E2-0A27-60F2-3C6F-372885AD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B5B2A22C-A9B6-2C25-4683-F0C5C2AEE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8648700" cy="4486472"/>
          </a:xfrm>
        </p:spPr>
        <p:txBody>
          <a:bodyPr>
            <a:normAutofit/>
          </a:bodyPr>
          <a:lstStyle/>
          <a:p>
            <a:r>
              <a:rPr lang="de-DE" b="1" dirty="0"/>
              <a:t>Evaluation </a:t>
            </a:r>
            <a:r>
              <a:rPr lang="de-DE" b="1" dirty="0" err="1"/>
              <a:t>Metrics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lvl="1"/>
            <a:r>
              <a:rPr lang="de-DE" b="1" dirty="0"/>
              <a:t>F-</a:t>
            </a:r>
            <a:r>
              <a:rPr lang="de-DE" b="1" dirty="0" err="1"/>
              <a:t>measure</a:t>
            </a:r>
            <a:r>
              <a:rPr lang="de-DE" b="1" dirty="0"/>
              <a:t>:</a:t>
            </a:r>
          </a:p>
          <a:p>
            <a:pPr lvl="2"/>
            <a:r>
              <a:rPr lang="de-DE" b="1" dirty="0"/>
              <a:t>Precision: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proportion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triples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gold-standard </a:t>
            </a:r>
            <a:r>
              <a:rPr lang="de-DE" dirty="0" err="1"/>
              <a:t>summary</a:t>
            </a:r>
            <a:r>
              <a:rPr lang="de-DE" dirty="0"/>
              <a:t>?</a:t>
            </a:r>
          </a:p>
          <a:p>
            <a:pPr lvl="2"/>
            <a:r>
              <a:rPr lang="de-DE" b="1" dirty="0"/>
              <a:t>Recall: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proportion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triples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gold-standard </a:t>
            </a:r>
            <a:r>
              <a:rPr lang="de-DE" dirty="0" err="1"/>
              <a:t>summary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?</a:t>
            </a:r>
          </a:p>
          <a:p>
            <a:pPr marL="355579" lvl="1" indent="0">
              <a:buNone/>
            </a:pPr>
            <a:endParaRPr lang="de-DE" b="1" dirty="0"/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227BC0C-DA14-CD31-33FC-E237464C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580" y="4490152"/>
            <a:ext cx="3679021" cy="10747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073232-0934-7B63-4B21-53296110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677" y="2552700"/>
            <a:ext cx="2302826" cy="141178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E099E5-74CA-79DF-E943-1FDC52574F69}"/>
              </a:ext>
            </a:extLst>
          </p:cNvPr>
          <p:cNvSpPr txBox="1"/>
          <p:nvPr/>
        </p:nvSpPr>
        <p:spPr>
          <a:xfrm>
            <a:off x="2614612" y="4920545"/>
            <a:ext cx="4752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/>
              <a:t>Balance </a:t>
            </a:r>
            <a:r>
              <a:rPr lang="de-DE" sz="2000" i="1" dirty="0" err="1"/>
              <a:t>between</a:t>
            </a:r>
            <a:r>
              <a:rPr lang="de-DE" sz="2000" i="1" dirty="0"/>
              <a:t> </a:t>
            </a:r>
            <a:r>
              <a:rPr lang="de-DE" sz="2000" i="1" dirty="0" err="1"/>
              <a:t>false</a:t>
            </a:r>
            <a:r>
              <a:rPr lang="de-DE" sz="2000" i="1" dirty="0"/>
              <a:t> positives (FP) and </a:t>
            </a:r>
            <a:r>
              <a:rPr lang="de-DE" sz="2000" i="1" dirty="0" err="1"/>
              <a:t>false</a:t>
            </a:r>
            <a:r>
              <a:rPr lang="de-DE" sz="2000" i="1" dirty="0"/>
              <a:t> negatives (FN)</a:t>
            </a:r>
            <a:endParaRPr lang="en-US" sz="2000" i="1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D74D03-1669-DB01-78B5-7DF7C22D4A3D}"/>
              </a:ext>
            </a:extLst>
          </p:cNvPr>
          <p:cNvSpPr/>
          <p:nvPr/>
        </p:nvSpPr>
        <p:spPr>
          <a:xfrm>
            <a:off x="1722395" y="5037062"/>
            <a:ext cx="742950" cy="461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58ED60-1F51-C3C4-623E-9FE14B79A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81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5F3F8-58B2-2EEF-AC02-4A4898E4E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F8B9C9-2EA0-9E76-DDA1-B1A54CCF5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C84D26-5603-C445-C278-CC0F40E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96E856-C5D4-1BAA-73EE-256964C6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17">
                <a:extLst>
                  <a:ext uri="{FF2B5EF4-FFF2-40B4-BE49-F238E27FC236}">
                    <a16:creationId xmlns:a16="http://schemas.microsoft.com/office/drawing/2014/main" id="{D1D4BFE2-2AB0-FC6B-7802-8CD6CA5F8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583512"/>
                <a:ext cx="8648700" cy="4486472"/>
              </a:xfrm>
            </p:spPr>
            <p:txBody>
              <a:bodyPr>
                <a:normAutofit/>
              </a:bodyPr>
              <a:lstStyle/>
              <a:p>
                <a:r>
                  <a:rPr lang="de-DE" b="1" dirty="0"/>
                  <a:t>Evaluation </a:t>
                </a:r>
                <a:r>
                  <a:rPr lang="de-DE" b="1" dirty="0" err="1"/>
                  <a:t>Metrics</a:t>
                </a:r>
                <a:r>
                  <a:rPr lang="de-DE" b="1" dirty="0"/>
                  <a:t>:</a:t>
                </a:r>
              </a:p>
              <a:p>
                <a:endParaRPr lang="de-DE" b="1" dirty="0"/>
              </a:p>
              <a:p>
                <a:pPr lvl="1"/>
                <a:r>
                  <a:rPr lang="de-DE" b="1" dirty="0" err="1"/>
                  <a:t>Normalized</a:t>
                </a:r>
                <a:r>
                  <a:rPr lang="de-DE" b="1" dirty="0"/>
                  <a:t> </a:t>
                </a:r>
                <a:r>
                  <a:rPr lang="de-DE" b="1" dirty="0" err="1"/>
                  <a:t>Discounted</a:t>
                </a:r>
                <a:r>
                  <a:rPr lang="de-DE" b="1" dirty="0"/>
                  <a:t> </a:t>
                </a:r>
                <a:r>
                  <a:rPr lang="de-DE" b="1" dirty="0" err="1"/>
                  <a:t>Cumulative</a:t>
                </a:r>
                <a:r>
                  <a:rPr lang="de-DE" b="1" dirty="0"/>
                  <a:t> </a:t>
                </a:r>
                <a:r>
                  <a:rPr lang="de-DE" b="1" dirty="0" err="1"/>
                  <a:t>Gain</a:t>
                </a:r>
                <a:r>
                  <a:rPr lang="de-DE" b="1" dirty="0"/>
                  <a:t> (NDCG):</a:t>
                </a:r>
              </a:p>
              <a:p>
                <a:pPr lvl="2"/>
                <a:r>
                  <a:rPr lang="de-DE" b="1" dirty="0" err="1"/>
                  <a:t>Discounted</a:t>
                </a:r>
                <a:r>
                  <a:rPr lang="de-DE" b="1" dirty="0"/>
                  <a:t> </a:t>
                </a:r>
                <a:r>
                  <a:rPr lang="de-DE" b="1" dirty="0" err="1"/>
                  <a:t>Cumulative</a:t>
                </a:r>
                <a:r>
                  <a:rPr lang="de-DE" b="1" dirty="0"/>
                  <a:t> </a:t>
                </a:r>
                <a:r>
                  <a:rPr lang="de-DE" b="1" dirty="0" err="1"/>
                  <a:t>Gain</a:t>
                </a:r>
                <a:r>
                  <a:rPr lang="de-DE" b="1" dirty="0"/>
                  <a:t> (DCG): </a:t>
                </a:r>
                <a:r>
                  <a:rPr lang="de-DE" dirty="0" err="1"/>
                  <a:t>Compute</a:t>
                </a:r>
                <a:r>
                  <a:rPr lang="de-DE" dirty="0"/>
                  <a:t> </a:t>
                </a:r>
                <a:r>
                  <a:rPr lang="de-DE" dirty="0" err="1"/>
                  <a:t>gain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ranking</a:t>
                </a:r>
                <a:r>
                  <a:rPr lang="de-DE" dirty="0"/>
                  <a:t> </a:t>
                </a:r>
                <a:r>
                  <a:rPr lang="de-DE" dirty="0" err="1"/>
                  <a:t>sorted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predicted</a:t>
                </a:r>
                <a:r>
                  <a:rPr lang="de-DE" dirty="0"/>
                  <a:t> </a:t>
                </a:r>
                <a:r>
                  <a:rPr lang="de-DE" dirty="0" err="1"/>
                  <a:t>triple</a:t>
                </a:r>
                <a:r>
                  <a:rPr lang="de-DE" dirty="0"/>
                  <a:t> </a:t>
                </a:r>
                <a:r>
                  <a:rPr lang="de-DE" dirty="0" err="1"/>
                  <a:t>scores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b="1" dirty="0"/>
              </a:p>
              <a:p>
                <a:pPr lvl="2"/>
                <a:r>
                  <a:rPr lang="de-DE" b="1" dirty="0"/>
                  <a:t>Ideal </a:t>
                </a:r>
                <a:r>
                  <a:rPr lang="de-DE" b="1" dirty="0" err="1"/>
                  <a:t>Discounted</a:t>
                </a:r>
                <a:r>
                  <a:rPr lang="de-DE" b="1" dirty="0"/>
                  <a:t> </a:t>
                </a:r>
                <a:r>
                  <a:rPr lang="de-DE" b="1" dirty="0" err="1"/>
                  <a:t>Cumulative</a:t>
                </a:r>
                <a:r>
                  <a:rPr lang="de-DE" b="1" dirty="0"/>
                  <a:t> </a:t>
                </a:r>
                <a:r>
                  <a:rPr lang="de-DE" b="1" dirty="0" err="1"/>
                  <a:t>Gain</a:t>
                </a:r>
                <a:r>
                  <a:rPr lang="de-DE" b="1" dirty="0"/>
                  <a:t> (IDCG): </a:t>
                </a:r>
                <a:r>
                  <a:rPr lang="de-DE" dirty="0" err="1"/>
                  <a:t>Compute</a:t>
                </a:r>
                <a:r>
                  <a:rPr lang="de-DE" dirty="0"/>
                  <a:t> </a:t>
                </a:r>
                <a:r>
                  <a:rPr lang="de-DE" dirty="0" err="1"/>
                  <a:t>gain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ranking</a:t>
                </a:r>
                <a:r>
                  <a:rPr lang="de-DE" dirty="0"/>
                  <a:t> </a:t>
                </a:r>
                <a:r>
                  <a:rPr lang="de-DE" dirty="0" err="1"/>
                  <a:t>sorted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occurences</a:t>
                </a:r>
                <a:r>
                  <a:rPr lang="de-DE" dirty="0"/>
                  <a:t> in gold-standard </a:t>
                </a:r>
                <a:r>
                  <a:rPr lang="de-DE" dirty="0" err="1"/>
                  <a:t>summaries</a:t>
                </a:r>
                <a:endParaRPr lang="de-DE" dirty="0"/>
              </a:p>
              <a:p>
                <a:pPr lvl="2"/>
                <a:endParaRPr lang="de-DE" b="1" dirty="0"/>
              </a:p>
              <a:p>
                <a:pPr lvl="2"/>
                <a:endParaRPr lang="de-DE" b="1" dirty="0"/>
              </a:p>
              <a:p>
                <a:pPr marL="355579" lvl="1" indent="0">
                  <a:buNone/>
                </a:pPr>
                <a:endParaRPr lang="de-DE" b="1" dirty="0"/>
              </a:p>
              <a:p>
                <a:pPr lvl="2"/>
                <a:endParaRPr lang="de-DE" dirty="0"/>
              </a:p>
              <a:p>
                <a:pPr lvl="1"/>
                <a:endParaRPr lang="de-DE" dirty="0"/>
              </a:p>
              <a:p>
                <a:pPr marL="355579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Inhaltsplatzhalter 17">
                <a:extLst>
                  <a:ext uri="{FF2B5EF4-FFF2-40B4-BE49-F238E27FC236}">
                    <a16:creationId xmlns:a16="http://schemas.microsoft.com/office/drawing/2014/main" id="{D1D4BFE2-2AB0-FC6B-7802-8CD6CA5F8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583512"/>
                <a:ext cx="8648700" cy="4486472"/>
              </a:xfrm>
              <a:blipFill>
                <a:blip r:embed="rId3"/>
                <a:stretch>
                  <a:fillRect l="-71" t="-3261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4A74F3B2-1F90-7D21-765C-CFB287118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721" y="2549559"/>
            <a:ext cx="2517617" cy="87944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CC6481B-3171-7BD7-43B0-8B0B6A0EC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04" y="3345054"/>
            <a:ext cx="2346496" cy="7677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029D67-93E3-2BC6-3A01-A6A98AE5E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029" y="4918882"/>
            <a:ext cx="1849446" cy="68260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971E9D3-A84C-6B01-DDC1-10DEFCD53E30}"/>
              </a:ext>
            </a:extLst>
          </p:cNvPr>
          <p:cNvSpPr txBox="1"/>
          <p:nvPr/>
        </p:nvSpPr>
        <p:spPr>
          <a:xfrm>
            <a:off x="2614612" y="4920545"/>
            <a:ext cx="4752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/>
              <a:t>High </a:t>
            </a:r>
            <a:r>
              <a:rPr lang="de-DE" sz="2000" i="1" dirty="0" err="1"/>
              <a:t>ranking</a:t>
            </a:r>
            <a:r>
              <a:rPr lang="de-DE" sz="2000" i="1" dirty="0"/>
              <a:t> </a:t>
            </a:r>
            <a:r>
              <a:rPr lang="de-DE" sz="2000" i="1" dirty="0" err="1"/>
              <a:t>quality</a:t>
            </a:r>
            <a:r>
              <a:rPr lang="de-DE" sz="2000" i="1" dirty="0"/>
              <a:t>, </a:t>
            </a:r>
            <a:r>
              <a:rPr lang="de-DE" sz="2000" i="1" dirty="0" err="1"/>
              <a:t>especially</a:t>
            </a:r>
            <a:r>
              <a:rPr lang="de-DE" sz="2000" i="1" dirty="0"/>
              <a:t> </a:t>
            </a:r>
            <a:r>
              <a:rPr lang="de-DE" sz="2000" i="1" dirty="0" err="1"/>
              <a:t>for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highest</a:t>
            </a:r>
            <a:r>
              <a:rPr lang="de-DE" sz="2000" i="1" dirty="0"/>
              <a:t> </a:t>
            </a:r>
            <a:r>
              <a:rPr lang="de-DE" sz="2000" i="1" dirty="0" err="1"/>
              <a:t>positions</a:t>
            </a:r>
            <a:endParaRPr lang="en-US" sz="2000" i="1" dirty="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BA63A76-4353-969D-55E7-265B520F48F2}"/>
              </a:ext>
            </a:extLst>
          </p:cNvPr>
          <p:cNvSpPr/>
          <p:nvPr/>
        </p:nvSpPr>
        <p:spPr>
          <a:xfrm>
            <a:off x="1722395" y="5037062"/>
            <a:ext cx="742950" cy="461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E31D77E-F68E-CA9E-C4F3-0D9A84795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64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2558-4964-8644-1047-4AD3BCC8E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F9D761-C96A-02F8-79A1-1544A7A6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FFF11F-CFC6-99E5-AB9F-AE66B52A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AE4CE1-0A2A-3229-BA58-2B44542C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Settings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9C283F31-D210-5007-45F8-06D4C352F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7018564" cy="4486472"/>
          </a:xfrm>
        </p:spPr>
        <p:txBody>
          <a:bodyPr/>
          <a:lstStyle/>
          <a:p>
            <a:r>
              <a:rPr lang="de-DE" b="1" dirty="0"/>
              <a:t>Training:</a:t>
            </a:r>
          </a:p>
          <a:p>
            <a:pPr lvl="1"/>
            <a:r>
              <a:rPr lang="de-DE" b="1" dirty="0"/>
              <a:t>Cross Validation:</a:t>
            </a:r>
          </a:p>
          <a:p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B81CDE0-0D8D-5115-C44C-53B130F6F724}"/>
              </a:ext>
            </a:extLst>
          </p:cNvPr>
          <p:cNvSpPr/>
          <p:nvPr/>
        </p:nvSpPr>
        <p:spPr>
          <a:xfrm>
            <a:off x="2997228" y="2533650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398F773-8718-272A-AB80-DF8966EFCD75}"/>
              </a:ext>
            </a:extLst>
          </p:cNvPr>
          <p:cNvSpPr/>
          <p:nvPr/>
        </p:nvSpPr>
        <p:spPr>
          <a:xfrm>
            <a:off x="3952875" y="2533650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17264FF-282B-2D72-2A19-486BA2A7EF7B}"/>
              </a:ext>
            </a:extLst>
          </p:cNvPr>
          <p:cNvSpPr/>
          <p:nvPr/>
        </p:nvSpPr>
        <p:spPr>
          <a:xfrm>
            <a:off x="4908522" y="2533650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E3156C-F848-DCB3-F6C0-1C047F2B7F3A}"/>
              </a:ext>
            </a:extLst>
          </p:cNvPr>
          <p:cNvSpPr/>
          <p:nvPr/>
        </p:nvSpPr>
        <p:spPr>
          <a:xfrm>
            <a:off x="5870463" y="2533650"/>
            <a:ext cx="650847" cy="457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86BB7E-330B-4A6B-8A14-4F57166AEF06}"/>
              </a:ext>
            </a:extLst>
          </p:cNvPr>
          <p:cNvSpPr/>
          <p:nvPr/>
        </p:nvSpPr>
        <p:spPr>
          <a:xfrm>
            <a:off x="6781077" y="2533650"/>
            <a:ext cx="650847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455F066-E9FD-F266-1B7F-235655A98B29}"/>
              </a:ext>
            </a:extLst>
          </p:cNvPr>
          <p:cNvSpPr/>
          <p:nvPr/>
        </p:nvSpPr>
        <p:spPr>
          <a:xfrm>
            <a:off x="2997228" y="3183143"/>
            <a:ext cx="650847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91949D-6869-E897-6482-F6EB93315986}"/>
              </a:ext>
            </a:extLst>
          </p:cNvPr>
          <p:cNvSpPr/>
          <p:nvPr/>
        </p:nvSpPr>
        <p:spPr>
          <a:xfrm>
            <a:off x="3952875" y="3183143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E658FBE-8ED5-7E0F-2AF6-8965EB1DC710}"/>
              </a:ext>
            </a:extLst>
          </p:cNvPr>
          <p:cNvSpPr/>
          <p:nvPr/>
        </p:nvSpPr>
        <p:spPr>
          <a:xfrm>
            <a:off x="4908522" y="3183143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DEF054-4FF1-923C-2E0B-66374AA33C29}"/>
              </a:ext>
            </a:extLst>
          </p:cNvPr>
          <p:cNvSpPr/>
          <p:nvPr/>
        </p:nvSpPr>
        <p:spPr>
          <a:xfrm>
            <a:off x="5870463" y="3183143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9FAB17-FEA9-4FE5-3DC8-D88963958926}"/>
              </a:ext>
            </a:extLst>
          </p:cNvPr>
          <p:cNvSpPr/>
          <p:nvPr/>
        </p:nvSpPr>
        <p:spPr>
          <a:xfrm>
            <a:off x="6781077" y="3183143"/>
            <a:ext cx="650847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5AF9D21-1836-3802-1B0C-05575666C3D0}"/>
              </a:ext>
            </a:extLst>
          </p:cNvPr>
          <p:cNvSpPr/>
          <p:nvPr/>
        </p:nvSpPr>
        <p:spPr>
          <a:xfrm>
            <a:off x="2997228" y="3832636"/>
            <a:ext cx="650847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A584E1C-B11B-A927-3D06-BD321620065D}"/>
              </a:ext>
            </a:extLst>
          </p:cNvPr>
          <p:cNvSpPr/>
          <p:nvPr/>
        </p:nvSpPr>
        <p:spPr>
          <a:xfrm>
            <a:off x="3952875" y="3832636"/>
            <a:ext cx="650847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9894D7-3249-BE44-3606-E676716B78F6}"/>
              </a:ext>
            </a:extLst>
          </p:cNvPr>
          <p:cNvSpPr/>
          <p:nvPr/>
        </p:nvSpPr>
        <p:spPr>
          <a:xfrm>
            <a:off x="4908522" y="3832636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C8A947C-D9C2-0718-5486-ED9D64435555}"/>
              </a:ext>
            </a:extLst>
          </p:cNvPr>
          <p:cNvSpPr/>
          <p:nvPr/>
        </p:nvSpPr>
        <p:spPr>
          <a:xfrm>
            <a:off x="5870463" y="3832636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C027125-3766-EAFD-997B-8D75CB4C06E1}"/>
              </a:ext>
            </a:extLst>
          </p:cNvPr>
          <p:cNvSpPr/>
          <p:nvPr/>
        </p:nvSpPr>
        <p:spPr>
          <a:xfrm>
            <a:off x="6781077" y="3832636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66F05E9-E015-253C-D2D3-CE823C0958C9}"/>
              </a:ext>
            </a:extLst>
          </p:cNvPr>
          <p:cNvSpPr/>
          <p:nvPr/>
        </p:nvSpPr>
        <p:spPr>
          <a:xfrm>
            <a:off x="2997228" y="4497696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64504F0-77EC-3E94-67B7-B26576D58F24}"/>
              </a:ext>
            </a:extLst>
          </p:cNvPr>
          <p:cNvSpPr/>
          <p:nvPr/>
        </p:nvSpPr>
        <p:spPr>
          <a:xfrm>
            <a:off x="3952875" y="4497696"/>
            <a:ext cx="650847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382730B-4E24-2A39-2EFA-5C315FE579B5}"/>
              </a:ext>
            </a:extLst>
          </p:cNvPr>
          <p:cNvSpPr/>
          <p:nvPr/>
        </p:nvSpPr>
        <p:spPr>
          <a:xfrm>
            <a:off x="4908522" y="4497696"/>
            <a:ext cx="650847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E164991-35AF-58D3-3A6C-2132B449BEE5}"/>
              </a:ext>
            </a:extLst>
          </p:cNvPr>
          <p:cNvSpPr/>
          <p:nvPr/>
        </p:nvSpPr>
        <p:spPr>
          <a:xfrm>
            <a:off x="5870463" y="4497696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7037838-6C28-6A70-1163-77EF6F2B17D2}"/>
              </a:ext>
            </a:extLst>
          </p:cNvPr>
          <p:cNvSpPr/>
          <p:nvPr/>
        </p:nvSpPr>
        <p:spPr>
          <a:xfrm>
            <a:off x="6781077" y="4497696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88C3FAB-7AE1-2A16-B3EB-35553CE1FB43}"/>
              </a:ext>
            </a:extLst>
          </p:cNvPr>
          <p:cNvSpPr/>
          <p:nvPr/>
        </p:nvSpPr>
        <p:spPr>
          <a:xfrm>
            <a:off x="2997228" y="5147189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9A8D98B-597C-1E0C-EF82-22D629718606}"/>
              </a:ext>
            </a:extLst>
          </p:cNvPr>
          <p:cNvSpPr/>
          <p:nvPr/>
        </p:nvSpPr>
        <p:spPr>
          <a:xfrm>
            <a:off x="3952875" y="5147189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1BBE605-CF49-3E0F-264A-14181A4AA699}"/>
              </a:ext>
            </a:extLst>
          </p:cNvPr>
          <p:cNvSpPr/>
          <p:nvPr/>
        </p:nvSpPr>
        <p:spPr>
          <a:xfrm>
            <a:off x="4908522" y="5147189"/>
            <a:ext cx="650847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43551C2-B9D4-7C7A-1FF7-D0A34FD4A72D}"/>
              </a:ext>
            </a:extLst>
          </p:cNvPr>
          <p:cNvSpPr/>
          <p:nvPr/>
        </p:nvSpPr>
        <p:spPr>
          <a:xfrm>
            <a:off x="5870463" y="5147189"/>
            <a:ext cx="650847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9574A49-21C6-F60B-4092-8C1B3484FC94}"/>
              </a:ext>
            </a:extLst>
          </p:cNvPr>
          <p:cNvSpPr/>
          <p:nvPr/>
        </p:nvSpPr>
        <p:spPr>
          <a:xfrm>
            <a:off x="6781077" y="5147189"/>
            <a:ext cx="650847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BEE549C-A898-FBE5-93A2-236012758FEE}"/>
              </a:ext>
            </a:extLst>
          </p:cNvPr>
          <p:cNvSpPr txBox="1"/>
          <p:nvPr/>
        </p:nvSpPr>
        <p:spPr>
          <a:xfrm>
            <a:off x="1521483" y="2533650"/>
            <a:ext cx="10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Fold</a:t>
            </a:r>
            <a:r>
              <a:rPr lang="de-DE" i="1" dirty="0"/>
              <a:t> 0</a:t>
            </a:r>
            <a:endParaRPr lang="en-US" i="1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4FB1A62-EDF0-EA1C-FD87-8C4ECF881159}"/>
              </a:ext>
            </a:extLst>
          </p:cNvPr>
          <p:cNvSpPr txBox="1"/>
          <p:nvPr/>
        </p:nvSpPr>
        <p:spPr>
          <a:xfrm>
            <a:off x="1521482" y="3178678"/>
            <a:ext cx="10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Fold</a:t>
            </a:r>
            <a:r>
              <a:rPr lang="de-DE" i="1" dirty="0"/>
              <a:t> 1</a:t>
            </a:r>
            <a:endParaRPr lang="en-US" i="1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6058933-4748-C5E2-87C8-960B43800FCD}"/>
              </a:ext>
            </a:extLst>
          </p:cNvPr>
          <p:cNvSpPr txBox="1"/>
          <p:nvPr/>
        </p:nvSpPr>
        <p:spPr>
          <a:xfrm>
            <a:off x="1521481" y="3823706"/>
            <a:ext cx="10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Fold</a:t>
            </a:r>
            <a:r>
              <a:rPr lang="de-DE" i="1" dirty="0"/>
              <a:t> 2</a:t>
            </a:r>
            <a:endParaRPr lang="en-US" i="1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9BA721C-3E3F-ED4D-7EBE-25DD7E34FEF2}"/>
              </a:ext>
            </a:extLst>
          </p:cNvPr>
          <p:cNvSpPr txBox="1"/>
          <p:nvPr/>
        </p:nvSpPr>
        <p:spPr>
          <a:xfrm>
            <a:off x="1521480" y="4493231"/>
            <a:ext cx="10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Fold</a:t>
            </a:r>
            <a:r>
              <a:rPr lang="de-DE" i="1" dirty="0"/>
              <a:t> 3</a:t>
            </a:r>
            <a:endParaRPr lang="en-US" i="1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69D865C-69F2-3296-50A2-AE6CAB983893}"/>
              </a:ext>
            </a:extLst>
          </p:cNvPr>
          <p:cNvSpPr txBox="1"/>
          <p:nvPr/>
        </p:nvSpPr>
        <p:spPr>
          <a:xfrm>
            <a:off x="1521480" y="5138259"/>
            <a:ext cx="10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Fold</a:t>
            </a:r>
            <a:r>
              <a:rPr lang="de-DE" i="1" dirty="0"/>
              <a:t> 4</a:t>
            </a:r>
            <a:endParaRPr lang="en-US" i="1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FCA3741-5384-AE4D-4162-ACA6876CD710}"/>
              </a:ext>
            </a:extLst>
          </p:cNvPr>
          <p:cNvSpPr txBox="1"/>
          <p:nvPr/>
        </p:nvSpPr>
        <p:spPr>
          <a:xfrm>
            <a:off x="6781077" y="1455566"/>
            <a:ext cx="33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/>
              <a:t>25 </a:t>
            </a:r>
            <a:r>
              <a:rPr lang="de-DE" sz="1600" i="1" dirty="0" err="1"/>
              <a:t>entities</a:t>
            </a:r>
            <a:r>
              <a:rPr lang="de-DE" sz="1600" i="1" dirty="0"/>
              <a:t> (</a:t>
            </a:r>
            <a:r>
              <a:rPr lang="de-DE" sz="1600" i="1" dirty="0" err="1"/>
              <a:t>DBpedia</a:t>
            </a:r>
            <a:r>
              <a:rPr lang="de-DE" sz="1600" i="1" dirty="0"/>
              <a:t>)</a:t>
            </a:r>
          </a:p>
          <a:p>
            <a:r>
              <a:rPr lang="de-DE" sz="1600" i="1" dirty="0"/>
              <a:t>10 </a:t>
            </a:r>
            <a:r>
              <a:rPr lang="de-DE" sz="1600" i="1" dirty="0" err="1"/>
              <a:t>entitites</a:t>
            </a:r>
            <a:r>
              <a:rPr lang="de-DE" sz="1600" i="1" dirty="0"/>
              <a:t> (</a:t>
            </a:r>
            <a:r>
              <a:rPr lang="de-DE" sz="1600" i="1" dirty="0" err="1"/>
              <a:t>LinkedMDB</a:t>
            </a:r>
            <a:r>
              <a:rPr lang="de-DE" sz="1600" i="1" dirty="0"/>
              <a:t>, FACES)</a:t>
            </a:r>
            <a:endParaRPr lang="en-US" sz="1600" i="1" dirty="0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E9B7229-650C-F407-5A78-4B3BCC571B68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5343525" y="1747954"/>
            <a:ext cx="1437552" cy="680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248D430B-3C11-A1C1-FC3F-B66D4D93DAFA}"/>
              </a:ext>
            </a:extLst>
          </p:cNvPr>
          <p:cNvSpPr txBox="1"/>
          <p:nvPr/>
        </p:nvSpPr>
        <p:spPr>
          <a:xfrm>
            <a:off x="7979961" y="4768927"/>
            <a:ext cx="1383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accent1"/>
                </a:solidFill>
              </a:rPr>
              <a:t>Training</a:t>
            </a:r>
          </a:p>
          <a:p>
            <a:r>
              <a:rPr lang="de-DE" sz="1600" i="1" dirty="0">
                <a:solidFill>
                  <a:srgbClr val="FF0000"/>
                </a:solidFill>
              </a:rPr>
              <a:t>Validation</a:t>
            </a:r>
          </a:p>
          <a:p>
            <a:r>
              <a:rPr lang="de-DE" sz="1600" i="1" dirty="0" err="1">
                <a:solidFill>
                  <a:schemeClr val="accent3"/>
                </a:solidFill>
              </a:rPr>
              <a:t>Testing</a:t>
            </a:r>
            <a:endParaRPr lang="en-US" sz="1600" i="1" dirty="0">
              <a:solidFill>
                <a:schemeClr val="accent3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929A18C-B552-F721-F129-370549AD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81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679C5-BF74-723E-EFCC-5AEF5819A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F608516-8BCF-F3D1-071F-0EF5788C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07.02.2025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C98757-F6D9-F9B6-ECF4-ED85B8ED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98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41C761-2E57-1FA3-484F-E16506258706}"/>
              </a:ext>
            </a:extLst>
          </p:cNvPr>
          <p:cNvSpPr txBox="1"/>
          <p:nvPr/>
        </p:nvSpPr>
        <p:spPr>
          <a:xfrm>
            <a:off x="3209544" y="3044279"/>
            <a:ext cx="5998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err="1"/>
              <a:t>Results</a:t>
            </a:r>
            <a:endParaRPr lang="en-US" sz="4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44DE13-ACCC-E320-5D9E-1BB20CB6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0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9DC22-1D05-9C94-ED12-864030C6A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D50B01-EFC4-412F-3A16-81272EA2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07.02.2025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377E8-E29C-39F0-C189-50807C4B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F593113-B323-BEED-A384-CC8C45B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ESLM – Experiment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1" name="Inhaltsplatzhalter 17">
            <a:extLst>
              <a:ext uri="{FF2B5EF4-FFF2-40B4-BE49-F238E27FC236}">
                <a16:creationId xmlns:a16="http://schemas.microsoft.com/office/drawing/2014/main" id="{F2BE6CD0-21EA-94B8-6CDD-76FF12AD8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8648700" cy="4486472"/>
          </a:xfrm>
        </p:spPr>
        <p:txBody>
          <a:bodyPr>
            <a:normAutofit/>
          </a:bodyPr>
          <a:lstStyle/>
          <a:p>
            <a:r>
              <a:rPr lang="de-DE" b="1" dirty="0"/>
              <a:t>Ablation Study:</a:t>
            </a:r>
          </a:p>
          <a:p>
            <a:endParaRPr lang="de-DE" b="1" dirty="0"/>
          </a:p>
          <a:p>
            <a:pPr lvl="2"/>
            <a:endParaRPr lang="de-DE" b="1" dirty="0"/>
          </a:p>
          <a:p>
            <a:pPr lvl="2"/>
            <a:endParaRPr lang="de-DE" b="1" dirty="0"/>
          </a:p>
          <a:p>
            <a:pPr marL="355579" lvl="1" indent="0">
              <a:buNone/>
            </a:pPr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0FFAF-6536-6F1F-ECD5-7E7784B6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57" y="2453479"/>
            <a:ext cx="5059305" cy="24624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F966BD-51C9-069C-A3EC-28432BED0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40" y="2453479"/>
            <a:ext cx="5138383" cy="252411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BF7521D-E45C-3065-1FA4-4BFFD7585F97}"/>
              </a:ext>
            </a:extLst>
          </p:cNvPr>
          <p:cNvSpPr txBox="1"/>
          <p:nvPr/>
        </p:nvSpPr>
        <p:spPr>
          <a:xfrm>
            <a:off x="2056741" y="2066363"/>
            <a:ext cx="21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F-</a:t>
            </a:r>
            <a:r>
              <a:rPr lang="de-DE" sz="2000" b="1" dirty="0" err="1"/>
              <a:t>Measure</a:t>
            </a:r>
            <a:endParaRPr lang="en-US" sz="20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0A6D47-D9E7-1AE3-6FF1-C5CDDB717FC3}"/>
              </a:ext>
            </a:extLst>
          </p:cNvPr>
          <p:cNvSpPr txBox="1"/>
          <p:nvPr/>
        </p:nvSpPr>
        <p:spPr>
          <a:xfrm>
            <a:off x="7822622" y="2074527"/>
            <a:ext cx="21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NDCG</a:t>
            </a:r>
            <a:endParaRPr lang="en-US" sz="2000" b="1" dirty="0"/>
          </a:p>
        </p:txBody>
      </p:sp>
      <p:sp>
        <p:nvSpPr>
          <p:cNvPr id="9" name="Inhaltsplatzhalter 17">
            <a:extLst>
              <a:ext uri="{FF2B5EF4-FFF2-40B4-BE49-F238E27FC236}">
                <a16:creationId xmlns:a16="http://schemas.microsoft.com/office/drawing/2014/main" id="{2A6C5414-620D-D4D3-31E4-DE692EA994F6}"/>
              </a:ext>
            </a:extLst>
          </p:cNvPr>
          <p:cNvSpPr txBox="1">
            <a:spLocks/>
          </p:cNvSpPr>
          <p:nvPr/>
        </p:nvSpPr>
        <p:spPr>
          <a:xfrm>
            <a:off x="836313" y="5023799"/>
            <a:ext cx="4417621" cy="10821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Performance </a:t>
            </a:r>
            <a:r>
              <a:rPr lang="de-DE" sz="1800" dirty="0" err="1"/>
              <a:t>increase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k=5 </a:t>
            </a:r>
            <a:r>
              <a:rPr lang="de-DE" sz="1800" dirty="0" err="1"/>
              <a:t>to</a:t>
            </a:r>
            <a:r>
              <a:rPr lang="de-DE" sz="1800" dirty="0"/>
              <a:t> k=10 </a:t>
            </a:r>
            <a:r>
              <a:rPr lang="de-DE" sz="1800" dirty="0" err="1"/>
              <a:t>of</a:t>
            </a:r>
            <a:r>
              <a:rPr lang="de-DE" sz="1800" dirty="0"/>
              <a:t> on </a:t>
            </a:r>
            <a:r>
              <a:rPr lang="de-DE" sz="1800" dirty="0" err="1"/>
              <a:t>average</a:t>
            </a:r>
            <a:r>
              <a:rPr lang="de-DE" sz="1800" dirty="0"/>
              <a:t> 22.98%</a:t>
            </a:r>
          </a:p>
          <a:p>
            <a:r>
              <a:rPr lang="de-DE" sz="1800" dirty="0"/>
              <a:t>Performance </a:t>
            </a:r>
            <a:r>
              <a:rPr lang="de-DE" sz="1800" dirty="0" err="1"/>
              <a:t>increase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KGE </a:t>
            </a:r>
            <a:r>
              <a:rPr lang="de-DE" sz="1800" dirty="0" err="1"/>
              <a:t>of</a:t>
            </a:r>
            <a:r>
              <a:rPr lang="de-DE" sz="1800" dirty="0"/>
              <a:t> on </a:t>
            </a:r>
            <a:r>
              <a:rPr lang="de-DE" sz="1800" dirty="0" err="1"/>
              <a:t>average</a:t>
            </a:r>
            <a:r>
              <a:rPr lang="de-DE" sz="1800" dirty="0"/>
              <a:t> 2.05%</a:t>
            </a:r>
          </a:p>
          <a:p>
            <a:pPr lvl="2"/>
            <a:endParaRPr lang="de-DE" b="1" dirty="0"/>
          </a:p>
          <a:p>
            <a:pPr lvl="2"/>
            <a:endParaRPr lang="de-DE" b="1" dirty="0"/>
          </a:p>
          <a:p>
            <a:pPr marL="355579" lvl="1" indent="0">
              <a:buFontTx/>
              <a:buNone/>
            </a:pPr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FontTx/>
              <a:buNone/>
            </a:pP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AC5C90B-386B-2523-2CEE-8AC9B3F716D8}"/>
              </a:ext>
            </a:extLst>
          </p:cNvPr>
          <p:cNvSpPr txBox="1"/>
          <p:nvPr/>
        </p:nvSpPr>
        <p:spPr>
          <a:xfrm>
            <a:off x="5399890" y="3190759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0.427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016F371-53AF-9977-399B-C648327A2CBD}"/>
              </a:ext>
            </a:extLst>
          </p:cNvPr>
          <p:cNvSpPr txBox="1"/>
          <p:nvPr/>
        </p:nvSpPr>
        <p:spPr>
          <a:xfrm>
            <a:off x="5393537" y="3426811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0.430</a:t>
            </a:r>
            <a:endParaRPr lang="en-US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29650F-01A6-55CE-3499-28A6FCEC0158}"/>
              </a:ext>
            </a:extLst>
          </p:cNvPr>
          <p:cNvSpPr txBox="1"/>
          <p:nvPr/>
        </p:nvSpPr>
        <p:spPr>
          <a:xfrm>
            <a:off x="5384012" y="3756015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0.429</a:t>
            </a:r>
            <a:endParaRPr lang="en-US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BFBCA59-C244-9BBC-7630-E42C84F9D667}"/>
              </a:ext>
            </a:extLst>
          </p:cNvPr>
          <p:cNvSpPr txBox="1"/>
          <p:nvPr/>
        </p:nvSpPr>
        <p:spPr>
          <a:xfrm>
            <a:off x="5384011" y="3980165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0.439</a:t>
            </a:r>
            <a:endParaRPr lang="en-US" sz="14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FEFD2D3-2650-F85F-D252-752E5351697A}"/>
              </a:ext>
            </a:extLst>
          </p:cNvPr>
          <p:cNvSpPr txBox="1"/>
          <p:nvPr/>
        </p:nvSpPr>
        <p:spPr>
          <a:xfrm>
            <a:off x="5376906" y="4313069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0.427</a:t>
            </a:r>
            <a:endParaRPr lang="en-US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E4E4083-930E-D882-E131-AC3EF240B029}"/>
              </a:ext>
            </a:extLst>
          </p:cNvPr>
          <p:cNvSpPr txBox="1"/>
          <p:nvPr/>
        </p:nvSpPr>
        <p:spPr>
          <a:xfrm>
            <a:off x="5365469" y="4556269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0.439</a:t>
            </a:r>
            <a:endParaRPr lang="en-US" sz="1400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BA6D372-5937-C0C5-44FC-4DC2FA63C78F}"/>
              </a:ext>
            </a:extLst>
          </p:cNvPr>
          <p:cNvSpPr txBox="1"/>
          <p:nvPr/>
        </p:nvSpPr>
        <p:spPr>
          <a:xfrm>
            <a:off x="5418940" y="2533973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Mean</a:t>
            </a:r>
            <a:endParaRPr lang="en-US" sz="1400" dirty="0"/>
          </a:p>
        </p:txBody>
      </p:sp>
      <p:sp>
        <p:nvSpPr>
          <p:cNvPr id="19" name="Inhaltsplatzhalter 17">
            <a:extLst>
              <a:ext uri="{FF2B5EF4-FFF2-40B4-BE49-F238E27FC236}">
                <a16:creationId xmlns:a16="http://schemas.microsoft.com/office/drawing/2014/main" id="{93F177B9-85A2-FEED-0994-B397CB6F0C48}"/>
              </a:ext>
            </a:extLst>
          </p:cNvPr>
          <p:cNvSpPr txBox="1">
            <a:spLocks/>
          </p:cNvSpPr>
          <p:nvPr/>
        </p:nvSpPr>
        <p:spPr>
          <a:xfrm>
            <a:off x="6532263" y="5027552"/>
            <a:ext cx="4417621" cy="1302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Performance </a:t>
            </a:r>
            <a:r>
              <a:rPr lang="de-DE" sz="1800" dirty="0" err="1"/>
              <a:t>increase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k=5 </a:t>
            </a:r>
            <a:r>
              <a:rPr lang="de-DE" sz="1800" dirty="0" err="1"/>
              <a:t>to</a:t>
            </a:r>
            <a:r>
              <a:rPr lang="de-DE" sz="1800" dirty="0"/>
              <a:t> k=10 </a:t>
            </a:r>
            <a:r>
              <a:rPr lang="de-DE" sz="1800" dirty="0" err="1"/>
              <a:t>of</a:t>
            </a:r>
            <a:r>
              <a:rPr lang="de-DE" sz="1800" dirty="0"/>
              <a:t> on </a:t>
            </a:r>
            <a:r>
              <a:rPr lang="de-DE" sz="1800" dirty="0" err="1"/>
              <a:t>average</a:t>
            </a:r>
            <a:r>
              <a:rPr lang="de-DE" sz="1800" dirty="0"/>
              <a:t> 5.17%</a:t>
            </a:r>
          </a:p>
          <a:p>
            <a:r>
              <a:rPr lang="de-DE" sz="1800" dirty="0"/>
              <a:t>Performance </a:t>
            </a:r>
            <a:r>
              <a:rPr lang="de-DE" sz="1800" dirty="0" err="1"/>
              <a:t>increase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KGE </a:t>
            </a:r>
            <a:r>
              <a:rPr lang="de-DE" sz="1800" dirty="0" err="1"/>
              <a:t>of</a:t>
            </a:r>
            <a:r>
              <a:rPr lang="de-DE" sz="1800" dirty="0"/>
              <a:t> on </a:t>
            </a:r>
            <a:r>
              <a:rPr lang="de-DE" sz="1800" dirty="0" err="1"/>
              <a:t>average</a:t>
            </a:r>
            <a:r>
              <a:rPr lang="de-DE" sz="1800" dirty="0"/>
              <a:t> 0.58% (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decrease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BERT)</a:t>
            </a:r>
          </a:p>
          <a:p>
            <a:pPr lvl="2"/>
            <a:endParaRPr lang="de-DE" b="1" dirty="0"/>
          </a:p>
          <a:p>
            <a:pPr lvl="2"/>
            <a:endParaRPr lang="de-DE" b="1" dirty="0"/>
          </a:p>
          <a:p>
            <a:pPr marL="355579" lvl="1" indent="0">
              <a:buFontTx/>
              <a:buNone/>
            </a:pPr>
            <a:endParaRPr lang="de-DE" b="1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marL="355579" lvl="1" indent="0">
              <a:buFontTx/>
              <a:buNone/>
            </a:pP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044E28E-38CC-A7EE-FB17-9E0E526F8086}"/>
              </a:ext>
            </a:extLst>
          </p:cNvPr>
          <p:cNvSpPr txBox="1"/>
          <p:nvPr/>
        </p:nvSpPr>
        <p:spPr>
          <a:xfrm>
            <a:off x="11168319" y="3214111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0.827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C0133A7-1205-1852-C41A-F8B45F64CCFF}"/>
              </a:ext>
            </a:extLst>
          </p:cNvPr>
          <p:cNvSpPr txBox="1"/>
          <p:nvPr/>
        </p:nvSpPr>
        <p:spPr>
          <a:xfrm>
            <a:off x="11161966" y="3450163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0.826</a:t>
            </a:r>
            <a:endParaRPr lang="en-US" sz="1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D9ADEA9-E833-1EB7-36F2-5218A4853A13}"/>
              </a:ext>
            </a:extLst>
          </p:cNvPr>
          <p:cNvSpPr txBox="1"/>
          <p:nvPr/>
        </p:nvSpPr>
        <p:spPr>
          <a:xfrm>
            <a:off x="11152441" y="3779367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0.825</a:t>
            </a:r>
            <a:endParaRPr lang="en-US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5EDD7DB-9515-DA26-68F4-0F1C9315AEC0}"/>
              </a:ext>
            </a:extLst>
          </p:cNvPr>
          <p:cNvSpPr txBox="1"/>
          <p:nvPr/>
        </p:nvSpPr>
        <p:spPr>
          <a:xfrm>
            <a:off x="11152440" y="4003517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0.835</a:t>
            </a:r>
            <a:endParaRPr lang="en-US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32942B6-B69C-04F5-CAEC-26D3D0C0D6B9}"/>
              </a:ext>
            </a:extLst>
          </p:cNvPr>
          <p:cNvSpPr txBox="1"/>
          <p:nvPr/>
        </p:nvSpPr>
        <p:spPr>
          <a:xfrm>
            <a:off x="11145335" y="4336421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0.836</a:t>
            </a:r>
            <a:endParaRPr lang="en-US" sz="14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BCE156A-0965-1735-E6FF-A815AB366132}"/>
              </a:ext>
            </a:extLst>
          </p:cNvPr>
          <p:cNvSpPr txBox="1"/>
          <p:nvPr/>
        </p:nvSpPr>
        <p:spPr>
          <a:xfrm>
            <a:off x="11133898" y="4579621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0.842</a:t>
            </a:r>
            <a:endParaRPr lang="en-US" sz="1400" b="1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8B6BAC7-6EE4-D924-6447-3AB2CED5CEBC}"/>
              </a:ext>
            </a:extLst>
          </p:cNvPr>
          <p:cNvSpPr txBox="1"/>
          <p:nvPr/>
        </p:nvSpPr>
        <p:spPr>
          <a:xfrm>
            <a:off x="11187369" y="2557325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Mean</a:t>
            </a:r>
            <a:endParaRPr lang="en-US" sz="1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6D60B59-C07A-484A-893E-8F6BFDF2C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023" y="219456"/>
            <a:ext cx="2056995" cy="9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8854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5846</Words>
  <Application>Microsoft Office PowerPoint</Application>
  <PresentationFormat>Breitbild</PresentationFormat>
  <Paragraphs>1636</Paragraphs>
  <Slides>118</Slides>
  <Notes>69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118</vt:i4>
      </vt:variant>
    </vt:vector>
  </HeadingPairs>
  <TitlesOfParts>
    <vt:vector size="128" baseType="lpstr">
      <vt:lpstr>Aptos</vt:lpstr>
      <vt:lpstr>Arial</vt:lpstr>
      <vt:lpstr>Calibri</vt:lpstr>
      <vt:lpstr>Cambria Math</vt:lpstr>
      <vt:lpstr>Consolas</vt:lpstr>
      <vt:lpstr>Times New Roman</vt:lpstr>
      <vt:lpstr>Wingdings</vt:lpstr>
      <vt:lpstr>Folienmaster_Fächer</vt:lpstr>
      <vt:lpstr>Folienmaster_Form</vt:lpstr>
      <vt:lpstr>Folienmaster_Punkte</vt:lpstr>
      <vt:lpstr>PowerPoint-Präsentation</vt:lpstr>
      <vt:lpstr>Table of Contents</vt:lpstr>
      <vt:lpstr>Why Entity Summarization? [1]</vt:lpstr>
      <vt:lpstr>Why Entity Summarization?</vt:lpstr>
      <vt:lpstr>Why Entity Summarization?</vt:lpstr>
      <vt:lpstr>Why Entity Summarization?</vt:lpstr>
      <vt:lpstr>Why Entity Summarization? [2]</vt:lpstr>
      <vt:lpstr>Why Entity Summarization? [2]</vt:lpstr>
      <vt:lpstr>Why Entity Summarization? [2]</vt:lpstr>
      <vt:lpstr>Table of Contents</vt:lpstr>
      <vt:lpstr>Existing Approaches - Overview</vt:lpstr>
      <vt:lpstr>Existing Approaches - Overview</vt:lpstr>
      <vt:lpstr>Existing Approaches – ESA [3]</vt:lpstr>
      <vt:lpstr>Existing Approaches – ESA [3]</vt:lpstr>
      <vt:lpstr>Existing Approaches – ESA [3]</vt:lpstr>
      <vt:lpstr>Existing Approaches – ESA [3]</vt:lpstr>
      <vt:lpstr>Existing Approaches – ESA [3]</vt:lpstr>
      <vt:lpstr>Existing Approaches – ESA [3]</vt:lpstr>
      <vt:lpstr>Existing Approaches – Research Questions</vt:lpstr>
      <vt:lpstr>Table of Contents</vt:lpstr>
      <vt:lpstr>ESLM – Architecture [2]</vt:lpstr>
      <vt:lpstr>ESLM – Architecture [2]</vt:lpstr>
      <vt:lpstr>ESLM – Architecture [2]</vt:lpstr>
      <vt:lpstr>ESLM – Architecture [2]</vt:lpstr>
      <vt:lpstr>ESLM – Architecture [2]</vt:lpstr>
      <vt:lpstr>ESLM – Architecture [4]</vt:lpstr>
      <vt:lpstr>ESLM – Architecture [6,7,8]</vt:lpstr>
      <vt:lpstr>ESLM – Architecture [6,7,8] </vt:lpstr>
      <vt:lpstr>ESLM – Architecture [6,7,8]</vt:lpstr>
      <vt:lpstr>ESLM – Architecture [2]</vt:lpstr>
      <vt:lpstr>ESLM – Architecture [2]</vt:lpstr>
      <vt:lpstr>ESLM – Architecture [2]</vt:lpstr>
      <vt:lpstr>ESLM – Architecture [2]</vt:lpstr>
      <vt:lpstr>Table of Contents</vt:lpstr>
      <vt:lpstr>ESLM – Experiment Settings [2]</vt:lpstr>
      <vt:lpstr>ESLM – Experiment Settings [2]</vt:lpstr>
      <vt:lpstr>ESLM – Experiment Settings [2]</vt:lpstr>
      <vt:lpstr>Table of Contents</vt:lpstr>
      <vt:lpstr>ESLM – Experiment Results [2]</vt:lpstr>
      <vt:lpstr>ESLM – Experiment Results [2]</vt:lpstr>
      <vt:lpstr>ESLM – Experiment Results [2]</vt:lpstr>
      <vt:lpstr>Table of Contents</vt:lpstr>
      <vt:lpstr>ESLM – Strengths [2]</vt:lpstr>
      <vt:lpstr>ESLM – Weaknesses [1]</vt:lpstr>
      <vt:lpstr>ESLM – Weaknesses</vt:lpstr>
      <vt:lpstr>ESLM – Weaknesses</vt:lpstr>
      <vt:lpstr>ESLM – Weaknesses [3]</vt:lpstr>
      <vt:lpstr>ESLM – Weaknesses</vt:lpstr>
      <vt:lpstr>ESLM – Weaknesses [5,8,9]</vt:lpstr>
      <vt:lpstr>ESLM – Weaknesses [2]</vt:lpstr>
      <vt:lpstr>ESLM – Weaknesses [2]</vt:lpstr>
      <vt:lpstr>ESLM – Further Research Directions</vt:lpstr>
      <vt:lpstr>ESLM – Further Research Directions</vt:lpstr>
      <vt:lpstr>Literature Sources</vt:lpstr>
      <vt:lpstr>Image Sources </vt:lpstr>
      <vt:lpstr>PowerPoint-Präsentation</vt:lpstr>
      <vt:lpstr>PowerPoint-Präsentation</vt:lpstr>
      <vt:lpstr>Contributions</vt:lpstr>
      <vt:lpstr>Challenges in Entity Summarization</vt:lpstr>
      <vt:lpstr>Why Entity Summarization?</vt:lpstr>
      <vt:lpstr>Why Entity Summarization?</vt:lpstr>
      <vt:lpstr>Why Entity Summarization?</vt:lpstr>
      <vt:lpstr>Why Entity Summarization?</vt:lpstr>
      <vt:lpstr>Entity Summarization - Formula</vt:lpstr>
      <vt:lpstr>PowerPoint-Präsentation</vt:lpstr>
      <vt:lpstr>Existing Approaches – ESA (2019)</vt:lpstr>
      <vt:lpstr>Existing Approaches – PageRank (2007)</vt:lpstr>
      <vt:lpstr>Existing Approaches – PageRank (2007)</vt:lpstr>
      <vt:lpstr>Existing Approaches – PageRank (2007)</vt:lpstr>
      <vt:lpstr>Existing Approaches – AutoSUM (2020)</vt:lpstr>
      <vt:lpstr>Existing Approaches – NEST (2020)</vt:lpstr>
      <vt:lpstr>Existing Approaches – DeepLENS (2020)</vt:lpstr>
      <vt:lpstr>Existing Approaches – GATES (2021)</vt:lpstr>
      <vt:lpstr>Existing Approaches – ESCS (2022)</vt:lpstr>
      <vt:lpstr>PowerPoint-Präsentation</vt:lpstr>
      <vt:lpstr>ESLM – Architecture</vt:lpstr>
      <vt:lpstr>ESLM – Architecture</vt:lpstr>
      <vt:lpstr>ESLM – Architecture</vt:lpstr>
      <vt:lpstr>ESLM – Architecture</vt:lpstr>
      <vt:lpstr>ESLM – Architecture</vt:lpstr>
      <vt:lpstr>ESLM – Architecture</vt:lpstr>
      <vt:lpstr>ESLM – Architecture</vt:lpstr>
      <vt:lpstr>ESLM – Architecture</vt:lpstr>
      <vt:lpstr>ESLM – Architecture</vt:lpstr>
      <vt:lpstr>ESLM – Architecture [5]</vt:lpstr>
      <vt:lpstr>ESLM – Architecture</vt:lpstr>
      <vt:lpstr>ESLM – Architecture</vt:lpstr>
      <vt:lpstr>PowerPoint-Präsentation</vt:lpstr>
      <vt:lpstr>ESLM – Experiment Settings</vt:lpstr>
      <vt:lpstr>ESLM – Experiment Settings</vt:lpstr>
      <vt:lpstr>ESLM – Experiment Settings</vt:lpstr>
      <vt:lpstr>ESLM – Experiment Settings</vt:lpstr>
      <vt:lpstr>ESLM – Experiment Settings</vt:lpstr>
      <vt:lpstr>ESLM – Experiment Settings</vt:lpstr>
      <vt:lpstr>ESLM – Experiment Settings</vt:lpstr>
      <vt:lpstr>ESLM – Experiment Settings</vt:lpstr>
      <vt:lpstr>ESLM – Experiment Settings</vt:lpstr>
      <vt:lpstr>PowerPoint-Präsentation</vt:lpstr>
      <vt:lpstr>ESLM – Experiment Results</vt:lpstr>
      <vt:lpstr>ESLM – Experiment Settings</vt:lpstr>
      <vt:lpstr>ESLM – Experiment Settings</vt:lpstr>
      <vt:lpstr>PowerPoint-Präsentation</vt:lpstr>
      <vt:lpstr>ESLM – Strengths</vt:lpstr>
      <vt:lpstr>ESLM – Strengths</vt:lpstr>
      <vt:lpstr>ESLM – Weaknesses &amp; Further Research Directions</vt:lpstr>
      <vt:lpstr>ESLM – Weaknesses &amp; Further Research Directions</vt:lpstr>
      <vt:lpstr>ESLM – Weaknesses &amp; Further Research Directions</vt:lpstr>
      <vt:lpstr>ESLM – Weaknesses &amp; Further Research Directions</vt:lpstr>
      <vt:lpstr>ESLM – Weaknesses &amp; Further Research Directions</vt:lpstr>
      <vt:lpstr>ESLM – Weaknesses &amp; Further Research Directions</vt:lpstr>
      <vt:lpstr>ESLM – Weaknesses</vt:lpstr>
      <vt:lpstr>Backup</vt:lpstr>
      <vt:lpstr>PowerPoint-Präsentation</vt:lpstr>
      <vt:lpstr>ESLM – Weaknesses [2]</vt:lpstr>
      <vt:lpstr>ESLM – Weaknesses [2]</vt:lpstr>
      <vt:lpstr>ESLM – Weaknesses [3]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Schmitt, Simon Alexander</cp:lastModifiedBy>
  <cp:revision>184</cp:revision>
  <dcterms:created xsi:type="dcterms:W3CDTF">2017-12-07T14:50:50Z</dcterms:created>
  <dcterms:modified xsi:type="dcterms:W3CDTF">2025-02-08T00:23:47Z</dcterms:modified>
</cp:coreProperties>
</file>